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 id="214748366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32" roundtripDataSignature="AMtx7mjUr7lAxhQ0voGsweIFi+NqzIGyQ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B4BCB42-5C24-4FD0-97AB-E800103B8653}">
  <a:tblStyle styleId="{3B4BCB42-5C24-4FD0-97AB-E800103B8653}"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10" Type="http://schemas.openxmlformats.org/officeDocument/2006/relationships/slide" Target="slides/slide3.xml"/><Relationship Id="rId32" Type="http://customschemas.google.com/relationships/presentationmetadata" Target="meta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9" name="Google Shape;12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f2bb4fd27a_0_3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g2f2bb4fd27a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f2bb4fd27a_0_3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g2f2bb4fd27a_0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f2bb4fd27a_0_4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g2f2bb4fd27a_0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f2bb4fd27a_0_5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g2f2bb4fd27a_0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f2bb4fd27a_0_1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g2f2bb4fd27a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f2bb4fd27a_0_2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 name="Google Shape;226;g2f2bb4fd27a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f2bb4fd27a_0_5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g2f2bb4fd27a_0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f2bb4fd27a_0_7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g2f2bb4fd27a_0_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f2bb4fd27a_0_6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g2f2bb4fd27a_0_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f2bb4fd27a_0_8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g2f2bb4fd27a_0_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f214ba63bb_0_14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g2f214ba63bb_0_1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f2bb4fd27a_0_9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g2f2bb4fd27a_0_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f2bb4fd27a_0_10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2" name="Google Shape;272;g2f2bb4fd27a_0_1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f2bb4fd27a_0_12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g2f2bb4fd27a_0_1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f2bb4fd27a_0_11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6" name="Google Shape;286;g2f2bb4fd27a_0_1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f2bb4fd27a_0_13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4" name="Google Shape;294;g2f2bb4fd27a_0_1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f214ba63bb_0_15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g2f214ba63bb_0_1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f214ba63bb_0_16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g2f214ba63bb_0_1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f214ba63bb_0_18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g2f214ba63bb_0_1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f214ba63bb_0_17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g2f214ba63bb_0_1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f214ba63bb_0_19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g2f214ba63bb_0_1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f2bb4fd27a_0_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g2f2bb4fd27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f2bb4fd27a_0_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g2f2bb4fd27a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 name="Shape 13"/>
        <p:cNvGrpSpPr/>
        <p:nvPr/>
      </p:nvGrpSpPr>
      <p:grpSpPr>
        <a:xfrm>
          <a:off x="0" y="0"/>
          <a:ext cx="0" cy="0"/>
          <a:chOff x="0" y="0"/>
          <a:chExt cx="0" cy="0"/>
        </a:xfrm>
      </p:grpSpPr>
      <p:sp>
        <p:nvSpPr>
          <p:cNvPr id="14" name="Google Shape;14;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5" name="Google Shape;15;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0" name="Shape 70"/>
        <p:cNvGrpSpPr/>
        <p:nvPr/>
      </p:nvGrpSpPr>
      <p:grpSpPr>
        <a:xfrm>
          <a:off x="0" y="0"/>
          <a:ext cx="0" cy="0"/>
          <a:chOff x="0" y="0"/>
          <a:chExt cx="0" cy="0"/>
        </a:xfrm>
      </p:grpSpPr>
      <p:sp>
        <p:nvSpPr>
          <p:cNvPr id="71" name="Google Shape;71;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2" name="Google Shape;72;p12"/>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3" name="Google Shape;73;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6" name="Shape 76"/>
        <p:cNvGrpSpPr/>
        <p:nvPr/>
      </p:nvGrpSpPr>
      <p:grpSpPr>
        <a:xfrm>
          <a:off x="0" y="0"/>
          <a:ext cx="0" cy="0"/>
          <a:chOff x="0" y="0"/>
          <a:chExt cx="0" cy="0"/>
        </a:xfrm>
      </p:grpSpPr>
      <p:sp>
        <p:nvSpPr>
          <p:cNvPr id="77" name="Google Shape;77;p13"/>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8" name="Google Shape;78;p13"/>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9" name="Google Shape;79;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6" name="Shape 86"/>
        <p:cNvGrpSpPr/>
        <p:nvPr/>
      </p:nvGrpSpPr>
      <p:grpSpPr>
        <a:xfrm>
          <a:off x="0" y="0"/>
          <a:ext cx="0" cy="0"/>
          <a:chOff x="0" y="0"/>
          <a:chExt cx="0" cy="0"/>
        </a:xfrm>
      </p:grpSpPr>
      <p:sp>
        <p:nvSpPr>
          <p:cNvPr id="87" name="Google Shape;87;g2f214ba63bb_0_79"/>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8" name="Google Shape;88;g2f214ba63bb_0_79"/>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89" name="Google Shape;89;g2f214ba63bb_0_79"/>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0" name="Shape 90"/>
        <p:cNvGrpSpPr/>
        <p:nvPr/>
      </p:nvGrpSpPr>
      <p:grpSpPr>
        <a:xfrm>
          <a:off x="0" y="0"/>
          <a:ext cx="0" cy="0"/>
          <a:chOff x="0" y="0"/>
          <a:chExt cx="0" cy="0"/>
        </a:xfrm>
      </p:grpSpPr>
      <p:sp>
        <p:nvSpPr>
          <p:cNvPr id="91" name="Google Shape;91;g2f214ba63bb_0_72"/>
          <p:cNvSpPr txBox="1"/>
          <p:nvPr>
            <p:ph type="ctrTitle"/>
          </p:nvPr>
        </p:nvSpPr>
        <p:spPr>
          <a:xfrm>
            <a:off x="311708" y="992767"/>
            <a:ext cx="8520600" cy="27369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92" name="Google Shape;92;g2f214ba63bb_0_72"/>
          <p:cNvSpPr txBox="1"/>
          <p:nvPr>
            <p:ph idx="1" type="subTitle"/>
          </p:nvPr>
        </p:nvSpPr>
        <p:spPr>
          <a:xfrm>
            <a:off x="311700" y="3778833"/>
            <a:ext cx="8520600" cy="10569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93" name="Google Shape;93;g2f214ba63bb_0_72"/>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4" name="Shape 94"/>
        <p:cNvGrpSpPr/>
        <p:nvPr/>
      </p:nvGrpSpPr>
      <p:grpSpPr>
        <a:xfrm>
          <a:off x="0" y="0"/>
          <a:ext cx="0" cy="0"/>
          <a:chOff x="0" y="0"/>
          <a:chExt cx="0" cy="0"/>
        </a:xfrm>
      </p:grpSpPr>
      <p:sp>
        <p:nvSpPr>
          <p:cNvPr id="95" name="Google Shape;95;g2f214ba63bb_0_76"/>
          <p:cNvSpPr txBox="1"/>
          <p:nvPr>
            <p:ph type="title"/>
          </p:nvPr>
        </p:nvSpPr>
        <p:spPr>
          <a:xfrm>
            <a:off x="311700" y="2867800"/>
            <a:ext cx="8520600" cy="11223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96" name="Google Shape;96;g2f214ba63bb_0_76"/>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7" name="Shape 97"/>
        <p:cNvGrpSpPr/>
        <p:nvPr/>
      </p:nvGrpSpPr>
      <p:grpSpPr>
        <a:xfrm>
          <a:off x="0" y="0"/>
          <a:ext cx="0" cy="0"/>
          <a:chOff x="0" y="0"/>
          <a:chExt cx="0" cy="0"/>
        </a:xfrm>
      </p:grpSpPr>
      <p:sp>
        <p:nvSpPr>
          <p:cNvPr id="98" name="Google Shape;98;g2f214ba63bb_0_83"/>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9" name="Google Shape;99;g2f214ba63bb_0_83"/>
          <p:cNvSpPr txBox="1"/>
          <p:nvPr>
            <p:ph idx="1" type="body"/>
          </p:nvPr>
        </p:nvSpPr>
        <p:spPr>
          <a:xfrm>
            <a:off x="311700" y="1536633"/>
            <a:ext cx="3999900" cy="4555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00" name="Google Shape;100;g2f214ba63bb_0_83"/>
          <p:cNvSpPr txBox="1"/>
          <p:nvPr>
            <p:ph idx="2" type="body"/>
          </p:nvPr>
        </p:nvSpPr>
        <p:spPr>
          <a:xfrm>
            <a:off x="4832400" y="1536633"/>
            <a:ext cx="3999900" cy="4555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01" name="Google Shape;101;g2f214ba63bb_0_83"/>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2" name="Shape 102"/>
        <p:cNvGrpSpPr/>
        <p:nvPr/>
      </p:nvGrpSpPr>
      <p:grpSpPr>
        <a:xfrm>
          <a:off x="0" y="0"/>
          <a:ext cx="0" cy="0"/>
          <a:chOff x="0" y="0"/>
          <a:chExt cx="0" cy="0"/>
        </a:xfrm>
      </p:grpSpPr>
      <p:sp>
        <p:nvSpPr>
          <p:cNvPr id="103" name="Google Shape;103;g2f214ba63bb_0_88"/>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4" name="Google Shape;104;g2f214ba63bb_0_88"/>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sp>
        <p:nvSpPr>
          <p:cNvPr id="106" name="Google Shape;106;g2f214ba63bb_0_91"/>
          <p:cNvSpPr txBox="1"/>
          <p:nvPr>
            <p:ph type="title"/>
          </p:nvPr>
        </p:nvSpPr>
        <p:spPr>
          <a:xfrm>
            <a:off x="311700" y="740800"/>
            <a:ext cx="2808000" cy="1007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07" name="Google Shape;107;g2f214ba63bb_0_91"/>
          <p:cNvSpPr txBox="1"/>
          <p:nvPr>
            <p:ph idx="1" type="body"/>
          </p:nvPr>
        </p:nvSpPr>
        <p:spPr>
          <a:xfrm>
            <a:off x="311700" y="1852800"/>
            <a:ext cx="2808000" cy="42393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08" name="Google Shape;108;g2f214ba63bb_0_9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09" name="Shape 109"/>
        <p:cNvGrpSpPr/>
        <p:nvPr/>
      </p:nvGrpSpPr>
      <p:grpSpPr>
        <a:xfrm>
          <a:off x="0" y="0"/>
          <a:ext cx="0" cy="0"/>
          <a:chOff x="0" y="0"/>
          <a:chExt cx="0" cy="0"/>
        </a:xfrm>
      </p:grpSpPr>
      <p:sp>
        <p:nvSpPr>
          <p:cNvPr id="110" name="Google Shape;110;g2f214ba63bb_0_95"/>
          <p:cNvSpPr txBox="1"/>
          <p:nvPr>
            <p:ph type="title"/>
          </p:nvPr>
        </p:nvSpPr>
        <p:spPr>
          <a:xfrm>
            <a:off x="490250" y="600200"/>
            <a:ext cx="6367800" cy="54543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11" name="Google Shape;111;g2f214ba63bb_0_95"/>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2" name="Shape 112"/>
        <p:cNvGrpSpPr/>
        <p:nvPr/>
      </p:nvGrpSpPr>
      <p:grpSpPr>
        <a:xfrm>
          <a:off x="0" y="0"/>
          <a:ext cx="0" cy="0"/>
          <a:chOff x="0" y="0"/>
          <a:chExt cx="0" cy="0"/>
        </a:xfrm>
      </p:grpSpPr>
      <p:sp>
        <p:nvSpPr>
          <p:cNvPr id="113" name="Google Shape;113;g2f214ba63bb_0_98"/>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g2f214ba63bb_0_98"/>
          <p:cNvSpPr txBox="1"/>
          <p:nvPr>
            <p:ph type="title"/>
          </p:nvPr>
        </p:nvSpPr>
        <p:spPr>
          <a:xfrm>
            <a:off x="265500" y="1644233"/>
            <a:ext cx="4045200" cy="19764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15" name="Google Shape;115;g2f214ba63bb_0_98"/>
          <p:cNvSpPr txBox="1"/>
          <p:nvPr>
            <p:ph idx="1" type="subTitle"/>
          </p:nvPr>
        </p:nvSpPr>
        <p:spPr>
          <a:xfrm>
            <a:off x="265500" y="3737433"/>
            <a:ext cx="4045200" cy="16467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16" name="Google Shape;116;g2f214ba63bb_0_98"/>
          <p:cNvSpPr txBox="1"/>
          <p:nvPr>
            <p:ph idx="2" type="body"/>
          </p:nvPr>
        </p:nvSpPr>
        <p:spPr>
          <a:xfrm>
            <a:off x="4939500" y="965433"/>
            <a:ext cx="3837000" cy="49269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17" name="Google Shape;117;g2f214ba63bb_0_98"/>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 name="Shape 18"/>
        <p:cNvGrpSpPr/>
        <p:nvPr/>
      </p:nvGrpSpPr>
      <p:grpSpPr>
        <a:xfrm>
          <a:off x="0" y="0"/>
          <a:ext cx="0" cy="0"/>
          <a:chOff x="0" y="0"/>
          <a:chExt cx="0" cy="0"/>
        </a:xfrm>
      </p:grpSpPr>
      <p:sp>
        <p:nvSpPr>
          <p:cNvPr id="19" name="Google Shape;19;p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0" name="Google Shape;20;p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1" name="Google Shape;21;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8" name="Shape 118"/>
        <p:cNvGrpSpPr/>
        <p:nvPr/>
      </p:nvGrpSpPr>
      <p:grpSpPr>
        <a:xfrm>
          <a:off x="0" y="0"/>
          <a:ext cx="0" cy="0"/>
          <a:chOff x="0" y="0"/>
          <a:chExt cx="0" cy="0"/>
        </a:xfrm>
      </p:grpSpPr>
      <p:sp>
        <p:nvSpPr>
          <p:cNvPr id="119" name="Google Shape;119;g2f214ba63bb_0_104"/>
          <p:cNvSpPr txBox="1"/>
          <p:nvPr>
            <p:ph idx="1" type="body"/>
          </p:nvPr>
        </p:nvSpPr>
        <p:spPr>
          <a:xfrm>
            <a:off x="311700" y="5640767"/>
            <a:ext cx="5998800" cy="8067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120" name="Google Shape;120;g2f214ba63bb_0_104"/>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1" name="Shape 121"/>
        <p:cNvGrpSpPr/>
        <p:nvPr/>
      </p:nvGrpSpPr>
      <p:grpSpPr>
        <a:xfrm>
          <a:off x="0" y="0"/>
          <a:ext cx="0" cy="0"/>
          <a:chOff x="0" y="0"/>
          <a:chExt cx="0" cy="0"/>
        </a:xfrm>
      </p:grpSpPr>
      <p:sp>
        <p:nvSpPr>
          <p:cNvPr id="122" name="Google Shape;122;g2f214ba63bb_0_107"/>
          <p:cNvSpPr txBox="1"/>
          <p:nvPr>
            <p:ph hasCustomPrompt="1" type="title"/>
          </p:nvPr>
        </p:nvSpPr>
        <p:spPr>
          <a:xfrm>
            <a:off x="311700" y="1474833"/>
            <a:ext cx="8520600" cy="26181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23" name="Google Shape;123;g2f214ba63bb_0_107"/>
          <p:cNvSpPr txBox="1"/>
          <p:nvPr>
            <p:ph idx="1" type="body"/>
          </p:nvPr>
        </p:nvSpPr>
        <p:spPr>
          <a:xfrm>
            <a:off x="311700" y="4202967"/>
            <a:ext cx="8520600" cy="17343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24" name="Google Shape;124;g2f214ba63bb_0_107"/>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5" name="Shape 125"/>
        <p:cNvGrpSpPr/>
        <p:nvPr/>
      </p:nvGrpSpPr>
      <p:grpSpPr>
        <a:xfrm>
          <a:off x="0" y="0"/>
          <a:ext cx="0" cy="0"/>
          <a:chOff x="0" y="0"/>
          <a:chExt cx="0" cy="0"/>
        </a:xfrm>
      </p:grpSpPr>
      <p:sp>
        <p:nvSpPr>
          <p:cNvPr id="126" name="Google Shape;126;g2f214ba63bb_0_11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6" name="Google Shape;26;p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7" name="Google Shape;27;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 name="Shape 30"/>
        <p:cNvGrpSpPr/>
        <p:nvPr/>
      </p:nvGrpSpPr>
      <p:grpSpPr>
        <a:xfrm>
          <a:off x="0" y="0"/>
          <a:ext cx="0" cy="0"/>
          <a:chOff x="0" y="0"/>
          <a:chExt cx="0" cy="0"/>
        </a:xfrm>
      </p:grpSpPr>
      <p:sp>
        <p:nvSpPr>
          <p:cNvPr id="31" name="Google Shape;31;p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1" sz="4000"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2" name="Google Shape;32;p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3" name="Google Shape;33;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6" name="Shape 36"/>
        <p:cNvGrpSpPr/>
        <p:nvPr/>
      </p:nvGrpSpPr>
      <p:grpSpPr>
        <a:xfrm>
          <a:off x="0" y="0"/>
          <a:ext cx="0" cy="0"/>
          <a:chOff x="0" y="0"/>
          <a:chExt cx="0" cy="0"/>
        </a:xfrm>
      </p:grpSpPr>
      <p:sp>
        <p:nvSpPr>
          <p:cNvPr id="37" name="Google Shape;37;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8" name="Google Shape;38;p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9" name="Google Shape;39;p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3" name="Shape 43"/>
        <p:cNvGrpSpPr/>
        <p:nvPr/>
      </p:nvGrpSpPr>
      <p:grpSpPr>
        <a:xfrm>
          <a:off x="0" y="0"/>
          <a:ext cx="0" cy="0"/>
          <a:chOff x="0" y="0"/>
          <a:chExt cx="0" cy="0"/>
        </a:xfrm>
      </p:grpSpPr>
      <p:sp>
        <p:nvSpPr>
          <p:cNvPr id="44" name="Google Shape;44;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5" name="Google Shape;45;p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6" name="Google Shape;46;p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7" name="Google Shape;47;p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8" name="Google Shape;48;p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9" name="Google Shape;49;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6" name="Shape 56"/>
        <p:cNvGrpSpPr/>
        <p:nvPr/>
      </p:nvGrpSpPr>
      <p:grpSpPr>
        <a:xfrm>
          <a:off x="0" y="0"/>
          <a:ext cx="0" cy="0"/>
          <a:chOff x="0" y="0"/>
          <a:chExt cx="0" cy="0"/>
        </a:xfrm>
      </p:grpSpPr>
      <p:sp>
        <p:nvSpPr>
          <p:cNvPr id="57" name="Google Shape;57;p1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8" name="Google Shape;58;p1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9" name="Google Shape;59;p1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0" name="Google Shape;60;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3" name="Shape 63"/>
        <p:cNvGrpSpPr/>
        <p:nvPr/>
      </p:nvGrpSpPr>
      <p:grpSpPr>
        <a:xfrm>
          <a:off x="0" y="0"/>
          <a:ext cx="0" cy="0"/>
          <a:chOff x="0" y="0"/>
          <a:chExt cx="0" cy="0"/>
        </a:xfrm>
      </p:grpSpPr>
      <p:sp>
        <p:nvSpPr>
          <p:cNvPr id="64" name="Google Shape;64;p1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5" name="Google Shape;65;p11"/>
          <p:cNvSpPr/>
          <p:nvPr>
            <p:ph idx="2" type="pic"/>
          </p:nvPr>
        </p:nvSpPr>
        <p:spPr>
          <a:xfrm>
            <a:off x="1792288" y="612775"/>
            <a:ext cx="5486400" cy="4114800"/>
          </a:xfrm>
          <a:prstGeom prst="rect">
            <a:avLst/>
          </a:prstGeom>
          <a:noFill/>
          <a:ln>
            <a:noFill/>
          </a:ln>
        </p:spPr>
      </p:sp>
      <p:sp>
        <p:nvSpPr>
          <p:cNvPr id="66" name="Google Shape;66;p1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7" name="Google Shape;67;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4.jpg"/><Relationship Id="rId2" Type="http://schemas.openxmlformats.org/officeDocument/2006/relationships/image" Target="../media/image5.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7" name="Google Shape;7;p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A picture containing graphical user interface&#10;&#10;Description automatically generated" id="11" name="Google Shape;11;p2"/>
          <p:cNvPicPr preferRelativeResize="0"/>
          <p:nvPr/>
        </p:nvPicPr>
        <p:blipFill rotWithShape="1">
          <a:blip r:embed="rId1">
            <a:alphaModFix/>
          </a:blip>
          <a:srcRect b="0" l="0" r="0" t="0"/>
          <a:stretch/>
        </p:blipFill>
        <p:spPr>
          <a:xfrm>
            <a:off x="0" y="-8258"/>
            <a:ext cx="9180512" cy="6866258"/>
          </a:xfrm>
          <a:prstGeom prst="rect">
            <a:avLst/>
          </a:prstGeom>
          <a:noFill/>
          <a:ln>
            <a:noFill/>
          </a:ln>
        </p:spPr>
      </p:pic>
      <p:pic>
        <p:nvPicPr>
          <p:cNvPr id="12" name="Google Shape;12;p2"/>
          <p:cNvPicPr preferRelativeResize="0"/>
          <p:nvPr/>
        </p:nvPicPr>
        <p:blipFill rotWithShape="1">
          <a:blip r:embed="rId2">
            <a:alphaModFix/>
          </a:blip>
          <a:srcRect b="0" l="0" r="0" t="0"/>
          <a:stretch/>
        </p:blipFill>
        <p:spPr>
          <a:xfrm>
            <a:off x="5940152" y="-5883"/>
            <a:ext cx="3137367" cy="208823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2" name="Shape 82"/>
        <p:cNvGrpSpPr/>
        <p:nvPr/>
      </p:nvGrpSpPr>
      <p:grpSpPr>
        <a:xfrm>
          <a:off x="0" y="0"/>
          <a:ext cx="0" cy="0"/>
          <a:chOff x="0" y="0"/>
          <a:chExt cx="0" cy="0"/>
        </a:xfrm>
      </p:grpSpPr>
      <p:sp>
        <p:nvSpPr>
          <p:cNvPr id="83" name="Google Shape;83;g2f214ba63bb_0_68"/>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84" name="Google Shape;84;g2f214ba63bb_0_68"/>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5" name="Google Shape;85;g2f214ba63bb_0_68"/>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hyperlink" Target="https://www.ucd.ie/registry/prospectivestudents/admissions/policiesandgeneralregulations/vettingrequirements/" TargetMode="External"/><Relationship Id="rId4" Type="http://schemas.openxmlformats.org/officeDocument/2006/relationships/hyperlink" Target="https://docs.google.com/presentation/d/1LpwWebYaDj_v-e7tr5Iu9EdjmiW7pxgk/edit?usp=drive_link&amp;ouid=115015131116868245196&amp;rtpof=true&amp;sd=true" TargetMode="External"/><Relationship Id="rId5"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hyperlink" Target="mailto:evetting.donotreply@garda.ie" TargetMode="External"/><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3.jpg"/><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7.png"/><Relationship Id="rId4" Type="http://schemas.openxmlformats.org/officeDocument/2006/relationships/image" Target="../media/image10.jpg"/><Relationship Id="rId5" Type="http://schemas.openxmlformats.org/officeDocument/2006/relationships/image" Target="../media/image11.png"/><Relationship Id="rId6" Type="http://schemas.openxmlformats.org/officeDocument/2006/relationships/image" Target="../media/image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3.jp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3.jpg"/><Relationship Id="rId4" Type="http://schemas.openxmlformats.org/officeDocument/2006/relationships/hyperlink" Target="https://www.nmhs.ucd.ie/clinicalallocationsform" TargetMode="External"/><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hyperlink" Target="https://hub.ucd.ie/usis/!W_HU_MENU.P_PUBLISH?p_tag=GD-DOCLAND&amp;ID=221" TargetMode="Externa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hyperlink" Target="https://www.ucd.ie/secca/t4media/SFTP06_NMHS.pdf" TargetMode="Externa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0" name="Shape 130"/>
        <p:cNvGrpSpPr/>
        <p:nvPr/>
      </p:nvGrpSpPr>
      <p:grpSpPr>
        <a:xfrm>
          <a:off x="0" y="0"/>
          <a:ext cx="0" cy="0"/>
          <a:chOff x="0" y="0"/>
          <a:chExt cx="0" cy="0"/>
        </a:xfrm>
      </p:grpSpPr>
      <p:sp>
        <p:nvSpPr>
          <p:cNvPr id="131" name="Google Shape;131;p1"/>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32" name="Google Shape;132;p1"/>
          <p:cNvSpPr txBox="1"/>
          <p:nvPr/>
        </p:nvSpPr>
        <p:spPr>
          <a:xfrm>
            <a:off x="76575" y="1387050"/>
            <a:ext cx="6905400" cy="47838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4000"/>
              <a:buFont typeface="Arial"/>
              <a:buNone/>
            </a:pPr>
            <a:r>
              <a:rPr b="1" i="0" lang="en-US" sz="4100" u="none" cap="none" strike="noStrike">
                <a:solidFill>
                  <a:srgbClr val="FFFFFF"/>
                </a:solidFill>
                <a:latin typeface="Calibri"/>
                <a:ea typeface="Calibri"/>
                <a:cs typeface="Calibri"/>
                <a:sym typeface="Calibri"/>
              </a:rPr>
              <a:t>Practice Placement </a:t>
            </a:r>
            <a:endParaRPr b="0" i="0" sz="15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4000"/>
              <a:buFont typeface="Arial"/>
              <a:buNone/>
            </a:pPr>
            <a:r>
              <a:rPr b="1" i="0" lang="en-US" sz="4100" u="none" cap="none" strike="noStrike">
                <a:solidFill>
                  <a:srgbClr val="FFFFFF"/>
                </a:solidFill>
                <a:latin typeface="Calibri"/>
                <a:ea typeface="Calibri"/>
                <a:cs typeface="Calibri"/>
                <a:sym typeface="Calibri"/>
              </a:rPr>
              <a:t>Allocations Office </a:t>
            </a:r>
            <a:endParaRPr b="1" i="0" sz="4100" u="none" cap="none" strike="noStrike">
              <a:solidFill>
                <a:srgbClr val="FFFFFF"/>
              </a:solidFill>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4000"/>
              <a:buFont typeface="Arial"/>
              <a:buNone/>
            </a:pPr>
            <a:r>
              <a:rPr b="1" i="0" lang="en-US" sz="4100" u="none" cap="none" strike="noStrike">
                <a:solidFill>
                  <a:srgbClr val="FFFFFF"/>
                </a:solidFill>
                <a:latin typeface="Calibri"/>
                <a:ea typeface="Calibri"/>
                <a:cs typeface="Calibri"/>
                <a:sym typeface="Calibri"/>
              </a:rPr>
              <a:t>(PPAO)</a:t>
            </a:r>
            <a:endParaRPr b="0" i="0" sz="15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3600"/>
              <a:buFont typeface="Arial"/>
              <a:buNone/>
            </a:pPr>
            <a:r>
              <a:t/>
            </a:r>
            <a:endParaRPr b="1" i="0" sz="3700" u="none" cap="none" strike="noStrike">
              <a:solidFill>
                <a:srgbClr val="FFFFFF"/>
              </a:solidFill>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2024 Orientation</a:t>
            </a:r>
            <a:br>
              <a:rPr b="1" i="0" lang="en-US" sz="2800" u="none" cap="none" strike="noStrike">
                <a:solidFill>
                  <a:srgbClr val="000000"/>
                </a:solidFill>
                <a:latin typeface="Calibri"/>
                <a:ea typeface="Calibri"/>
                <a:cs typeface="Calibri"/>
                <a:sym typeface="Calibri"/>
              </a:rPr>
            </a:br>
            <a:endParaRPr b="1" i="0" sz="28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      If you need to contact us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pic>
        <p:nvPicPr>
          <p:cNvPr id="133" name="Google Shape;133;p1"/>
          <p:cNvPicPr preferRelativeResize="0"/>
          <p:nvPr/>
        </p:nvPicPr>
        <p:blipFill rotWithShape="1">
          <a:blip r:embed="rId3">
            <a:alphaModFix/>
          </a:blip>
          <a:srcRect b="0" l="0" r="0" t="0"/>
          <a:stretch/>
        </p:blipFill>
        <p:spPr>
          <a:xfrm>
            <a:off x="5661800" y="4676500"/>
            <a:ext cx="1076850" cy="1076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2" name="Shape 192"/>
        <p:cNvGrpSpPr/>
        <p:nvPr/>
      </p:nvGrpSpPr>
      <p:grpSpPr>
        <a:xfrm>
          <a:off x="0" y="0"/>
          <a:ext cx="0" cy="0"/>
          <a:chOff x="0" y="0"/>
          <a:chExt cx="0" cy="0"/>
        </a:xfrm>
      </p:grpSpPr>
      <p:sp>
        <p:nvSpPr>
          <p:cNvPr id="193" name="Google Shape;193;g2f2bb4fd27a_0_30"/>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2800"/>
              <a:buNone/>
            </a:pPr>
            <a:r>
              <a:rPr b="1" lang="en-US" sz="3200">
                <a:solidFill>
                  <a:schemeClr val="lt1"/>
                </a:solidFill>
                <a:latin typeface="Calibri"/>
                <a:ea typeface="Calibri"/>
                <a:cs typeface="Calibri"/>
                <a:sym typeface="Calibri"/>
              </a:rPr>
              <a:t>Vaccination and Screening Programme </a:t>
            </a:r>
            <a:endParaRPr b="1" sz="365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2800"/>
              <a:buNone/>
            </a:pPr>
            <a:r>
              <a:t/>
            </a:r>
            <a:endParaRPr>
              <a:solidFill>
                <a:schemeClr val="lt1"/>
              </a:solidFill>
            </a:endParaRPr>
          </a:p>
        </p:txBody>
      </p:sp>
      <p:sp>
        <p:nvSpPr>
          <p:cNvPr id="194" name="Google Shape;194;g2f2bb4fd27a_0_30"/>
          <p:cNvSpPr txBox="1"/>
          <p:nvPr>
            <p:ph idx="1" type="body"/>
          </p:nvPr>
        </p:nvSpPr>
        <p:spPr>
          <a:xfrm>
            <a:off x="311700" y="1612833"/>
            <a:ext cx="8520600" cy="455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2400"/>
              <a:buFont typeface="Arial"/>
              <a:buNone/>
            </a:pPr>
            <a:r>
              <a:rPr lang="en-US" sz="2700">
                <a:solidFill>
                  <a:schemeClr val="lt1"/>
                </a:solidFill>
                <a:latin typeface="Calibri"/>
                <a:ea typeface="Calibri"/>
                <a:cs typeface="Calibri"/>
                <a:sym typeface="Calibri"/>
              </a:rPr>
              <a:t>A free service offered by your parent hospital’s occupational health department</a:t>
            </a:r>
            <a:endParaRPr sz="1700">
              <a:solidFill>
                <a:srgbClr val="000000"/>
              </a:solidFill>
            </a:endParaRPr>
          </a:p>
          <a:p>
            <a:pPr indent="-342900" lvl="0" marL="342900" rtl="0" algn="l">
              <a:lnSpc>
                <a:spcPct val="100000"/>
              </a:lnSpc>
              <a:spcBef>
                <a:spcPts val="0"/>
              </a:spcBef>
              <a:spcAft>
                <a:spcPts val="0"/>
              </a:spcAft>
              <a:buClr>
                <a:schemeClr val="lt1"/>
              </a:buClr>
              <a:buSzPts val="2300"/>
              <a:buChar char="•"/>
            </a:pPr>
            <a:r>
              <a:rPr lang="en-US" sz="2300">
                <a:solidFill>
                  <a:schemeClr val="lt1"/>
                </a:solidFill>
                <a:latin typeface="Calibri"/>
                <a:ea typeface="Calibri"/>
                <a:cs typeface="Calibri"/>
                <a:sym typeface="Calibri"/>
              </a:rPr>
              <a:t>Strongly recommended to ensure your safety and that of staff/patients you will encounter</a:t>
            </a:r>
            <a:endParaRPr sz="1700">
              <a:solidFill>
                <a:srgbClr val="000000"/>
              </a:solidFill>
            </a:endParaRPr>
          </a:p>
          <a:p>
            <a:pPr indent="-342900" lvl="0" marL="342900" rtl="0" algn="l">
              <a:lnSpc>
                <a:spcPct val="100000"/>
              </a:lnSpc>
              <a:spcBef>
                <a:spcPts val="0"/>
              </a:spcBef>
              <a:spcAft>
                <a:spcPts val="0"/>
              </a:spcAft>
              <a:buClr>
                <a:schemeClr val="lt1"/>
              </a:buClr>
              <a:buSzPts val="2300"/>
              <a:buChar char="•"/>
            </a:pPr>
            <a:r>
              <a:rPr lang="en-US" sz="2300">
                <a:solidFill>
                  <a:schemeClr val="lt1"/>
                </a:solidFill>
                <a:latin typeface="Calibri"/>
                <a:ea typeface="Calibri"/>
                <a:cs typeface="Calibri"/>
                <a:sym typeface="Calibri"/>
              </a:rPr>
              <a:t>Appointments will be scheduled from October onwards</a:t>
            </a:r>
            <a:endParaRPr sz="2300">
              <a:solidFill>
                <a:schemeClr val="lt1"/>
              </a:solidFill>
              <a:latin typeface="Calibri"/>
              <a:ea typeface="Calibri"/>
              <a:cs typeface="Calibri"/>
              <a:sym typeface="Calibri"/>
            </a:endParaRPr>
          </a:p>
          <a:p>
            <a:pPr indent="0" lvl="0" marL="457200" rtl="0" algn="l">
              <a:lnSpc>
                <a:spcPct val="100000"/>
              </a:lnSpc>
              <a:spcBef>
                <a:spcPts val="0"/>
              </a:spcBef>
              <a:spcAft>
                <a:spcPts val="0"/>
              </a:spcAft>
              <a:buSzPts val="1800"/>
              <a:buNone/>
            </a:pPr>
            <a:r>
              <a:t/>
            </a:r>
            <a:endParaRPr sz="2300">
              <a:solidFill>
                <a:schemeClr val="lt1"/>
              </a:solidFill>
              <a:latin typeface="Calibri"/>
              <a:ea typeface="Calibri"/>
              <a:cs typeface="Calibri"/>
              <a:sym typeface="Calibri"/>
            </a:endParaRPr>
          </a:p>
          <a:p>
            <a:pPr indent="0" lvl="0" marL="0" rtl="0" algn="ctr">
              <a:lnSpc>
                <a:spcPct val="100000"/>
              </a:lnSpc>
              <a:spcBef>
                <a:spcPts val="0"/>
              </a:spcBef>
              <a:spcAft>
                <a:spcPts val="0"/>
              </a:spcAft>
              <a:buClr>
                <a:srgbClr val="000000"/>
              </a:buClr>
              <a:buSzPts val="700"/>
              <a:buFont typeface="Arial"/>
              <a:buNone/>
            </a:pPr>
            <a:r>
              <a:t/>
            </a:r>
            <a:endParaRPr sz="1000" u="sng">
              <a:solidFill>
                <a:schemeClr val="lt1"/>
              </a:solidFill>
              <a:latin typeface="Calibri"/>
              <a:ea typeface="Calibri"/>
              <a:cs typeface="Calibri"/>
              <a:sym typeface="Calibri"/>
            </a:endParaRPr>
          </a:p>
          <a:p>
            <a:pPr indent="0" lvl="0" marL="0" rtl="0" algn="l">
              <a:lnSpc>
                <a:spcPct val="100000"/>
              </a:lnSpc>
              <a:spcBef>
                <a:spcPts val="0"/>
              </a:spcBef>
              <a:spcAft>
                <a:spcPts val="0"/>
              </a:spcAft>
              <a:buClr>
                <a:schemeClr val="lt1"/>
              </a:buClr>
              <a:buSzPts val="2400"/>
              <a:buFont typeface="Arial"/>
              <a:buNone/>
            </a:pPr>
            <a:r>
              <a:rPr lang="en-US" sz="2700">
                <a:solidFill>
                  <a:schemeClr val="lt1"/>
                </a:solidFill>
                <a:latin typeface="Calibri"/>
                <a:ea typeface="Calibri"/>
                <a:cs typeface="Calibri"/>
                <a:sym typeface="Calibri"/>
              </a:rPr>
              <a:t>Please send your vaccine history information to your occupational health department ASAP as per Orientation Pack</a:t>
            </a:r>
            <a:endParaRPr sz="1700">
              <a:solidFill>
                <a:srgbClr val="000000"/>
              </a:solidFill>
            </a:endParaRPr>
          </a:p>
          <a:p>
            <a:pPr indent="0" lvl="0" marL="0" rtl="0" algn="l">
              <a:lnSpc>
                <a:spcPct val="100000"/>
              </a:lnSpc>
              <a:spcBef>
                <a:spcPts val="0"/>
              </a:spcBef>
              <a:spcAft>
                <a:spcPts val="0"/>
              </a:spcAft>
              <a:buClr>
                <a:srgbClr val="000000"/>
              </a:buClr>
              <a:buSzPts val="800"/>
              <a:buFont typeface="Arial"/>
              <a:buNone/>
            </a:pPr>
            <a:r>
              <a:t/>
            </a:r>
            <a:endParaRPr sz="1100">
              <a:solidFill>
                <a:schemeClr val="lt1"/>
              </a:solidFill>
              <a:latin typeface="Calibri"/>
              <a:ea typeface="Calibri"/>
              <a:cs typeface="Calibri"/>
              <a:sym typeface="Calibri"/>
            </a:endParaRPr>
          </a:p>
          <a:p>
            <a:pPr indent="0" lvl="0" marL="0" rtl="0" algn="l">
              <a:lnSpc>
                <a:spcPct val="95000"/>
              </a:lnSpc>
              <a:spcBef>
                <a:spcPts val="0"/>
              </a:spcBef>
              <a:spcAft>
                <a:spcPts val="800"/>
              </a:spcAft>
              <a:buSzPts val="935"/>
              <a:buNone/>
            </a:pPr>
            <a:r>
              <a:t/>
            </a:r>
            <a:endParaRPr sz="2950">
              <a:solidFill>
                <a:schemeClr val="lt1"/>
              </a:solidFill>
              <a:latin typeface="Calibri"/>
              <a:ea typeface="Calibri"/>
              <a:cs typeface="Calibri"/>
              <a:sym typeface="Calibri"/>
            </a:endParaRPr>
          </a:p>
        </p:txBody>
      </p:sp>
      <p:pic>
        <p:nvPicPr>
          <p:cNvPr id="195" name="Google Shape;195;g2f2bb4fd27a_0_30"/>
          <p:cNvPicPr preferRelativeResize="0"/>
          <p:nvPr/>
        </p:nvPicPr>
        <p:blipFill rotWithShape="1">
          <a:blip r:embed="rId3">
            <a:alphaModFix/>
          </a:blip>
          <a:srcRect b="0" l="0" r="0" t="0"/>
          <a:stretch/>
        </p:blipFill>
        <p:spPr>
          <a:xfrm>
            <a:off x="8130450" y="6180700"/>
            <a:ext cx="1013550" cy="6746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9" name="Shape 199"/>
        <p:cNvGrpSpPr/>
        <p:nvPr/>
      </p:nvGrpSpPr>
      <p:grpSpPr>
        <a:xfrm>
          <a:off x="0" y="0"/>
          <a:ext cx="0" cy="0"/>
          <a:chOff x="0" y="0"/>
          <a:chExt cx="0" cy="0"/>
        </a:xfrm>
      </p:grpSpPr>
      <p:sp>
        <p:nvSpPr>
          <p:cNvPr id="200" name="Google Shape;200;g2f2bb4fd27a_0_36"/>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2800"/>
              <a:buNone/>
            </a:pPr>
            <a:r>
              <a:rPr b="1" lang="en-US" sz="3200">
                <a:solidFill>
                  <a:schemeClr val="lt1"/>
                </a:solidFill>
                <a:latin typeface="Calibri"/>
                <a:ea typeface="Calibri"/>
                <a:cs typeface="Calibri"/>
                <a:sym typeface="Calibri"/>
              </a:rPr>
              <a:t>Vaccination and Screening Programme </a:t>
            </a:r>
            <a:endParaRPr b="1" sz="365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2800"/>
              <a:buNone/>
            </a:pPr>
            <a:r>
              <a:t/>
            </a:r>
            <a:endParaRPr>
              <a:solidFill>
                <a:schemeClr val="lt1"/>
              </a:solidFill>
            </a:endParaRPr>
          </a:p>
        </p:txBody>
      </p:sp>
      <p:pic>
        <p:nvPicPr>
          <p:cNvPr id="201" name="Google Shape;201;g2f2bb4fd27a_0_36"/>
          <p:cNvPicPr preferRelativeResize="0"/>
          <p:nvPr/>
        </p:nvPicPr>
        <p:blipFill rotWithShape="1">
          <a:blip r:embed="rId3">
            <a:alphaModFix/>
          </a:blip>
          <a:srcRect b="0" l="0" r="0" t="0"/>
          <a:stretch/>
        </p:blipFill>
        <p:spPr>
          <a:xfrm>
            <a:off x="8130450" y="6180700"/>
            <a:ext cx="1013550" cy="674625"/>
          </a:xfrm>
          <a:prstGeom prst="rect">
            <a:avLst/>
          </a:prstGeom>
          <a:noFill/>
          <a:ln>
            <a:noFill/>
          </a:ln>
        </p:spPr>
      </p:pic>
      <p:graphicFrame>
        <p:nvGraphicFramePr>
          <p:cNvPr id="202" name="Google Shape;202;g2f2bb4fd27a_0_36"/>
          <p:cNvGraphicFramePr/>
          <p:nvPr/>
        </p:nvGraphicFramePr>
        <p:xfrm>
          <a:off x="376500" y="1441400"/>
          <a:ext cx="3000000" cy="3000000"/>
        </p:xfrm>
        <a:graphic>
          <a:graphicData uri="http://schemas.openxmlformats.org/drawingml/2006/table">
            <a:tbl>
              <a:tblPr>
                <a:noFill/>
                <a:tableStyleId>{3B4BCB42-5C24-4FD0-97AB-E800103B8653}</a:tableStyleId>
              </a:tblPr>
              <a:tblGrid>
                <a:gridCol w="2099225"/>
                <a:gridCol w="2099225"/>
                <a:gridCol w="2099225"/>
                <a:gridCol w="2099225"/>
              </a:tblGrid>
              <a:tr h="365625">
                <a:tc>
                  <a:txBody>
                    <a:bodyPr/>
                    <a:lstStyle/>
                    <a:p>
                      <a:pPr indent="0" lvl="0" marL="0" marR="0" rtl="0" algn="ctr">
                        <a:lnSpc>
                          <a:spcPct val="115000"/>
                        </a:lnSpc>
                        <a:spcBef>
                          <a:spcPts val="0"/>
                        </a:spcBef>
                        <a:spcAft>
                          <a:spcPts val="0"/>
                        </a:spcAft>
                        <a:buClr>
                          <a:srgbClr val="000000"/>
                        </a:buClr>
                        <a:buSzPts val="1100"/>
                        <a:buFont typeface="Arial"/>
                        <a:buNone/>
                      </a:pPr>
                      <a:r>
                        <a:rPr b="1" lang="en-US" sz="1100" u="none" cap="none" strike="noStrike">
                          <a:solidFill>
                            <a:srgbClr val="222222"/>
                          </a:solidFill>
                          <a:latin typeface="Calibri"/>
                          <a:ea typeface="Calibri"/>
                          <a:cs typeface="Calibri"/>
                          <a:sym typeface="Calibri"/>
                        </a:rPr>
                        <a:t>Infectious Disease or Agent</a:t>
                      </a:r>
                      <a:endParaRPr b="1" sz="1100" u="none" cap="none" strike="noStrike">
                        <a:solidFill>
                          <a:srgbClr val="222222"/>
                        </a:solidFill>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b="1" lang="en-US" sz="1100" u="none" cap="none" strike="noStrike">
                          <a:latin typeface="Calibri"/>
                          <a:ea typeface="Calibri"/>
                          <a:cs typeface="Calibri"/>
                          <a:sym typeface="Calibri"/>
                        </a:rPr>
                        <a:t>Screening</a:t>
                      </a:r>
                      <a:endParaRPr b="1"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b="1" lang="en-US" sz="1100" u="none" cap="none" strike="noStrike">
                          <a:latin typeface="Calibri"/>
                          <a:ea typeface="Calibri"/>
                          <a:cs typeface="Calibri"/>
                          <a:sym typeface="Calibri"/>
                        </a:rPr>
                        <a:t>Vaccination</a:t>
                      </a:r>
                      <a:endParaRPr b="1"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b="1" lang="en-US" sz="1100" u="none" cap="none" strike="noStrike">
                          <a:latin typeface="Calibri"/>
                          <a:ea typeface="Calibri"/>
                          <a:cs typeface="Calibri"/>
                          <a:sym typeface="Calibri"/>
                        </a:rPr>
                        <a:t>Programme(s)</a:t>
                      </a:r>
                      <a:endParaRPr b="1"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r>
              <a:tr h="567450">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Hepatitis B</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If proof of immunity is missing or level of immunity is insufficient</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If clinically indicated by Occupational Health</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All</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r>
              <a:tr h="567450">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solidFill>
                            <a:srgbClr val="222222"/>
                          </a:solidFill>
                          <a:latin typeface="Calibri"/>
                          <a:ea typeface="Calibri"/>
                          <a:cs typeface="Calibri"/>
                          <a:sym typeface="Calibri"/>
                        </a:rPr>
                        <a:t>Measles, Mumps and Rubella (MMR)</a:t>
                      </a:r>
                      <a:endParaRPr sz="1100" u="none" cap="none" strike="noStrike">
                        <a:solidFill>
                          <a:srgbClr val="222222"/>
                        </a:solidFill>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If proof of immunity is missing or level of immunity is insufficient</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If clinically indicated by Occupational Health</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All</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r>
              <a:tr h="567450">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Tuberculosis (TB)</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If proof of immunity is missing or level of immunity is insufficient</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If clinically indicated by Occupational Health</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All</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r>
              <a:tr h="567450">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Chickenpox (Varicella)</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If proof of immunity is missing or level of immunity is insufficient</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If clinically indicated by Occupational Health</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All</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r>
              <a:tr h="365625">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Influenza</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Highly recommended</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All</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r>
              <a:tr h="567450">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Covid-19</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Highly recommended but required by some Health Service Providers (HSPs)</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All</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r>
              <a:tr h="382425">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MRSA</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Required for specific practice placements</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If clinically indicated by Occupational Health</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All</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r>
              <a:tr h="567450">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Pertussis (Whooping Cough)</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If proof of immunity is missing or level of immunity is insufficient</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If clinically indicated by Occupational Health</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Midwifery</a:t>
                      </a:r>
                      <a:endParaRPr sz="1100" u="none" cap="none" strike="noStrike">
                        <a:latin typeface="Calibri"/>
                        <a:ea typeface="Calibri"/>
                        <a:cs typeface="Calibri"/>
                        <a:sym typeface="Calibri"/>
                      </a:endParaRPr>
                    </a:p>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Children's &amp; General Nursing</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06" name="Shape 206"/>
        <p:cNvGrpSpPr/>
        <p:nvPr/>
      </p:nvGrpSpPr>
      <p:grpSpPr>
        <a:xfrm>
          <a:off x="0" y="0"/>
          <a:ext cx="0" cy="0"/>
          <a:chOff x="0" y="0"/>
          <a:chExt cx="0" cy="0"/>
        </a:xfrm>
      </p:grpSpPr>
      <p:sp>
        <p:nvSpPr>
          <p:cNvPr id="207" name="Google Shape;207;g2f2bb4fd27a_0_45"/>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2800"/>
              <a:buNone/>
            </a:pPr>
            <a:r>
              <a:rPr b="1" lang="en-US" sz="3200">
                <a:solidFill>
                  <a:schemeClr val="lt1"/>
                </a:solidFill>
                <a:latin typeface="Calibri"/>
                <a:ea typeface="Calibri"/>
                <a:cs typeface="Calibri"/>
                <a:sym typeface="Calibri"/>
              </a:rPr>
              <a:t>Vaccination and Screening Programme </a:t>
            </a:r>
            <a:endParaRPr b="1" sz="365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2800"/>
              <a:buNone/>
            </a:pPr>
            <a:r>
              <a:t/>
            </a:r>
            <a:endParaRPr>
              <a:solidFill>
                <a:schemeClr val="lt1"/>
              </a:solidFill>
            </a:endParaRPr>
          </a:p>
        </p:txBody>
      </p:sp>
      <p:sp>
        <p:nvSpPr>
          <p:cNvPr id="208" name="Google Shape;208;g2f2bb4fd27a_0_45"/>
          <p:cNvSpPr txBox="1"/>
          <p:nvPr>
            <p:ph idx="1" type="body"/>
          </p:nvPr>
        </p:nvSpPr>
        <p:spPr>
          <a:xfrm>
            <a:off x="311700" y="1612833"/>
            <a:ext cx="8520600" cy="455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2400"/>
              <a:buFont typeface="Arial"/>
              <a:buNone/>
            </a:pPr>
            <a:r>
              <a:rPr lang="en-US" sz="2800">
                <a:solidFill>
                  <a:schemeClr val="lt1"/>
                </a:solidFill>
                <a:latin typeface="Calibri"/>
                <a:ea typeface="Calibri"/>
                <a:cs typeface="Calibri"/>
                <a:sym typeface="Calibri"/>
              </a:rPr>
              <a:t>COVID-19 and Influenza vaccinations also highly recommended</a:t>
            </a:r>
            <a:endParaRPr>
              <a:solidFill>
                <a:srgbClr val="000000"/>
              </a:solidFill>
            </a:endParaRPr>
          </a:p>
          <a:p>
            <a:pPr indent="-342900" lvl="0" marL="342900" rtl="0" algn="l">
              <a:lnSpc>
                <a:spcPct val="100000"/>
              </a:lnSpc>
              <a:spcBef>
                <a:spcPts val="0"/>
              </a:spcBef>
              <a:spcAft>
                <a:spcPts val="0"/>
              </a:spcAft>
              <a:buClr>
                <a:schemeClr val="lt1"/>
              </a:buClr>
              <a:buSzPts val="2400"/>
              <a:buChar char="•"/>
            </a:pPr>
            <a:r>
              <a:rPr lang="en-US" sz="2400">
                <a:solidFill>
                  <a:schemeClr val="lt1"/>
                </a:solidFill>
                <a:latin typeface="Calibri"/>
                <a:ea typeface="Calibri"/>
                <a:cs typeface="Calibri"/>
                <a:sym typeface="Calibri"/>
              </a:rPr>
              <a:t>Not offered through occupational health but available through HSE</a:t>
            </a:r>
            <a:endParaRPr>
              <a:solidFill>
                <a:srgbClr val="000000"/>
              </a:solidFill>
            </a:endParaRPr>
          </a:p>
          <a:p>
            <a:pPr indent="-342900" lvl="0" marL="342900" rtl="0" algn="l">
              <a:lnSpc>
                <a:spcPct val="100000"/>
              </a:lnSpc>
              <a:spcBef>
                <a:spcPts val="0"/>
              </a:spcBef>
              <a:spcAft>
                <a:spcPts val="0"/>
              </a:spcAft>
              <a:buClr>
                <a:schemeClr val="lt1"/>
              </a:buClr>
              <a:buSzPts val="2400"/>
              <a:buChar char="•"/>
            </a:pPr>
            <a:r>
              <a:rPr lang="en-US" sz="2400">
                <a:solidFill>
                  <a:schemeClr val="lt1"/>
                </a:solidFill>
                <a:latin typeface="Calibri"/>
                <a:ea typeface="Calibri"/>
                <a:cs typeface="Calibri"/>
                <a:sym typeface="Calibri"/>
              </a:rPr>
              <a:t>Students not fully vaccinated while on practice placement must minimize contact with patients, to the greatest degree possible, in high-risk areas</a:t>
            </a:r>
            <a:endParaRPr sz="2400">
              <a:solidFill>
                <a:schemeClr val="lt1"/>
              </a:solidFill>
              <a:latin typeface="Calibri"/>
              <a:ea typeface="Calibri"/>
              <a:cs typeface="Calibri"/>
              <a:sym typeface="Calibri"/>
            </a:endParaRPr>
          </a:p>
          <a:p>
            <a:pPr indent="0" lvl="0" marL="0" rtl="0" algn="l">
              <a:lnSpc>
                <a:spcPct val="100000"/>
              </a:lnSpc>
              <a:spcBef>
                <a:spcPts val="0"/>
              </a:spcBef>
              <a:spcAft>
                <a:spcPts val="0"/>
              </a:spcAft>
              <a:buClr>
                <a:srgbClr val="000000"/>
              </a:buClr>
              <a:buSzPts val="2400"/>
              <a:buFont typeface="Arial"/>
              <a:buNone/>
            </a:pPr>
            <a:r>
              <a:t/>
            </a:r>
            <a:endParaRPr sz="2800">
              <a:solidFill>
                <a:schemeClr val="lt1"/>
              </a:solidFill>
              <a:latin typeface="Calibri"/>
              <a:ea typeface="Calibri"/>
              <a:cs typeface="Calibri"/>
              <a:sym typeface="Calibri"/>
            </a:endParaRPr>
          </a:p>
          <a:p>
            <a:pPr indent="0" lvl="0" marL="0" rtl="0" algn="l">
              <a:lnSpc>
                <a:spcPct val="100000"/>
              </a:lnSpc>
              <a:spcBef>
                <a:spcPts val="0"/>
              </a:spcBef>
              <a:spcAft>
                <a:spcPts val="0"/>
              </a:spcAft>
              <a:buClr>
                <a:schemeClr val="lt1"/>
              </a:buClr>
              <a:buSzPts val="2400"/>
              <a:buFont typeface="Arial"/>
              <a:buNone/>
            </a:pPr>
            <a:r>
              <a:rPr lang="en-US" sz="2800">
                <a:solidFill>
                  <a:schemeClr val="lt1"/>
                </a:solidFill>
                <a:latin typeface="Calibri"/>
                <a:ea typeface="Calibri"/>
                <a:cs typeface="Calibri"/>
                <a:sym typeface="Calibri"/>
              </a:rPr>
              <a:t>Some HSP’s will require proof of COVID-19 vaccination </a:t>
            </a:r>
            <a:endParaRPr>
              <a:solidFill>
                <a:srgbClr val="000000"/>
              </a:solidFill>
            </a:endParaRPr>
          </a:p>
          <a:p>
            <a:pPr indent="-342900" lvl="0" marL="342900" rtl="0" algn="l">
              <a:lnSpc>
                <a:spcPct val="100000"/>
              </a:lnSpc>
              <a:spcBef>
                <a:spcPts val="0"/>
              </a:spcBef>
              <a:spcAft>
                <a:spcPts val="0"/>
              </a:spcAft>
              <a:buClr>
                <a:schemeClr val="lt1"/>
              </a:buClr>
              <a:buSzPts val="2400"/>
              <a:buChar char="•"/>
            </a:pPr>
            <a:r>
              <a:rPr lang="en-US" sz="2400">
                <a:solidFill>
                  <a:schemeClr val="lt1"/>
                </a:solidFill>
                <a:latin typeface="Calibri"/>
                <a:ea typeface="Calibri"/>
                <a:cs typeface="Calibri"/>
                <a:sym typeface="Calibri"/>
              </a:rPr>
              <a:t>Bring your COVID-19 vaccination certificate to all your practice placements</a:t>
            </a:r>
            <a:endParaRPr sz="3200">
              <a:solidFill>
                <a:schemeClr val="lt1"/>
              </a:solidFill>
              <a:latin typeface="Calibri"/>
              <a:ea typeface="Calibri"/>
              <a:cs typeface="Calibri"/>
              <a:sym typeface="Calibri"/>
            </a:endParaRPr>
          </a:p>
        </p:txBody>
      </p:sp>
      <p:pic>
        <p:nvPicPr>
          <p:cNvPr id="209" name="Google Shape;209;g2f2bb4fd27a_0_45"/>
          <p:cNvPicPr preferRelativeResize="0"/>
          <p:nvPr/>
        </p:nvPicPr>
        <p:blipFill rotWithShape="1">
          <a:blip r:embed="rId3">
            <a:alphaModFix/>
          </a:blip>
          <a:srcRect b="0" l="0" r="0" t="0"/>
          <a:stretch/>
        </p:blipFill>
        <p:spPr>
          <a:xfrm>
            <a:off x="8130450" y="6180700"/>
            <a:ext cx="1013550" cy="6746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13" name="Shape 213"/>
        <p:cNvGrpSpPr/>
        <p:nvPr/>
      </p:nvGrpSpPr>
      <p:grpSpPr>
        <a:xfrm>
          <a:off x="0" y="0"/>
          <a:ext cx="0" cy="0"/>
          <a:chOff x="0" y="0"/>
          <a:chExt cx="0" cy="0"/>
        </a:xfrm>
      </p:grpSpPr>
      <p:sp>
        <p:nvSpPr>
          <p:cNvPr id="214" name="Google Shape;214;g2f2bb4fd27a_0_52"/>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2800"/>
              <a:buNone/>
            </a:pPr>
            <a:r>
              <a:rPr b="1" lang="en-US" sz="3200">
                <a:solidFill>
                  <a:schemeClr val="lt1"/>
                </a:solidFill>
                <a:latin typeface="Calibri"/>
                <a:ea typeface="Calibri"/>
                <a:cs typeface="Calibri"/>
                <a:sym typeface="Calibri"/>
              </a:rPr>
              <a:t>ARC – Practice Placement Record</a:t>
            </a:r>
            <a:endParaRPr b="1" sz="320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2800"/>
              <a:buNone/>
            </a:pPr>
            <a:r>
              <a:t/>
            </a:r>
            <a:endParaRPr>
              <a:solidFill>
                <a:schemeClr val="lt1"/>
              </a:solidFill>
            </a:endParaRPr>
          </a:p>
        </p:txBody>
      </p:sp>
      <p:sp>
        <p:nvSpPr>
          <p:cNvPr id="215" name="Google Shape;215;g2f2bb4fd27a_0_52"/>
          <p:cNvSpPr txBox="1"/>
          <p:nvPr>
            <p:ph idx="1" type="body"/>
          </p:nvPr>
        </p:nvSpPr>
        <p:spPr>
          <a:xfrm>
            <a:off x="311700" y="1612833"/>
            <a:ext cx="8520600" cy="455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US" sz="2500">
                <a:solidFill>
                  <a:schemeClr val="lt1"/>
                </a:solidFill>
                <a:latin typeface="Calibri"/>
                <a:ea typeface="Calibri"/>
                <a:cs typeface="Calibri"/>
                <a:sym typeface="Calibri"/>
              </a:rPr>
              <a:t>ARC is the online system used to administer and permanently record your practice placement details</a:t>
            </a:r>
            <a:endParaRPr sz="1500">
              <a:solidFill>
                <a:srgbClr val="000000"/>
              </a:solidFill>
            </a:endParaRPr>
          </a:p>
          <a:p>
            <a:pPr indent="0" lvl="0" marL="0" rtl="0" algn="l">
              <a:lnSpc>
                <a:spcPct val="100000"/>
              </a:lnSpc>
              <a:spcBef>
                <a:spcPts val="0"/>
              </a:spcBef>
              <a:spcAft>
                <a:spcPts val="0"/>
              </a:spcAft>
              <a:buSzPts val="1800"/>
              <a:buNone/>
            </a:pPr>
            <a:r>
              <a:t/>
            </a:r>
            <a:endParaRPr sz="250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1800"/>
              <a:buNone/>
            </a:pPr>
            <a:r>
              <a:rPr lang="en-US" sz="2500">
                <a:solidFill>
                  <a:schemeClr val="lt1"/>
                </a:solidFill>
                <a:latin typeface="Calibri"/>
                <a:ea typeface="Calibri"/>
                <a:cs typeface="Calibri"/>
                <a:sym typeface="Calibri"/>
              </a:rPr>
              <a:t>Login details will be sent to you in early December once all mandatory requirements have been completed </a:t>
            </a:r>
            <a:endParaRPr sz="2500">
              <a:solidFill>
                <a:schemeClr val="lt1"/>
              </a:solidFill>
              <a:latin typeface="Calibri"/>
              <a:ea typeface="Calibri"/>
              <a:cs typeface="Calibri"/>
              <a:sym typeface="Calibri"/>
            </a:endParaRPr>
          </a:p>
          <a:p>
            <a:pPr indent="-387350" lvl="0" marL="457200" rtl="0" algn="l">
              <a:lnSpc>
                <a:spcPct val="100000"/>
              </a:lnSpc>
              <a:spcBef>
                <a:spcPts val="0"/>
              </a:spcBef>
              <a:spcAft>
                <a:spcPts val="0"/>
              </a:spcAft>
              <a:buClr>
                <a:schemeClr val="lt1"/>
              </a:buClr>
              <a:buSzPts val="2500"/>
              <a:buFont typeface="Calibri"/>
              <a:buChar char="●"/>
            </a:pPr>
            <a:r>
              <a:rPr lang="en-US" sz="2500">
                <a:solidFill>
                  <a:schemeClr val="lt1"/>
                </a:solidFill>
                <a:latin typeface="Calibri"/>
                <a:ea typeface="Calibri"/>
                <a:cs typeface="Calibri"/>
                <a:sym typeface="Calibri"/>
              </a:rPr>
              <a:t>you will be given a demonstration during your Academic Advisory in mid November</a:t>
            </a:r>
            <a:endParaRPr sz="1500">
              <a:solidFill>
                <a:srgbClr val="000000"/>
              </a:solidFill>
            </a:endParaRPr>
          </a:p>
          <a:p>
            <a:pPr indent="0" lvl="0" marL="0" rtl="0" algn="l">
              <a:lnSpc>
                <a:spcPct val="100000"/>
              </a:lnSpc>
              <a:spcBef>
                <a:spcPts val="0"/>
              </a:spcBef>
              <a:spcAft>
                <a:spcPts val="0"/>
              </a:spcAft>
              <a:buSzPts val="1800"/>
              <a:buNone/>
            </a:pPr>
            <a:r>
              <a:t/>
            </a:r>
            <a:endParaRPr sz="250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1800"/>
              <a:buNone/>
            </a:pPr>
            <a:r>
              <a:rPr lang="en-US" sz="2500">
                <a:solidFill>
                  <a:schemeClr val="lt1"/>
                </a:solidFill>
                <a:latin typeface="Calibri"/>
                <a:ea typeface="Calibri"/>
                <a:cs typeface="Calibri"/>
                <a:sym typeface="Calibri"/>
              </a:rPr>
              <a:t>ARC will provide to you:</a:t>
            </a:r>
            <a:endParaRPr sz="1500">
              <a:solidFill>
                <a:srgbClr val="000000"/>
              </a:solidFill>
            </a:endParaRPr>
          </a:p>
          <a:p>
            <a:pPr indent="-342900" lvl="0" marL="342900" rtl="0" algn="l">
              <a:lnSpc>
                <a:spcPct val="100000"/>
              </a:lnSpc>
              <a:spcBef>
                <a:spcPts val="0"/>
              </a:spcBef>
              <a:spcAft>
                <a:spcPts val="0"/>
              </a:spcAft>
              <a:buClr>
                <a:schemeClr val="lt1"/>
              </a:buClr>
              <a:buSzPts val="2100"/>
              <a:buChar char="•"/>
            </a:pPr>
            <a:r>
              <a:rPr lang="en-US" sz="2100">
                <a:solidFill>
                  <a:schemeClr val="lt1"/>
                </a:solidFill>
                <a:latin typeface="Calibri"/>
                <a:ea typeface="Calibri"/>
                <a:cs typeface="Calibri"/>
                <a:sym typeface="Calibri"/>
              </a:rPr>
              <a:t>Details of your practice placement: location, duration, contact information</a:t>
            </a:r>
            <a:endParaRPr sz="1500">
              <a:solidFill>
                <a:srgbClr val="000000"/>
              </a:solidFill>
            </a:endParaRPr>
          </a:p>
          <a:p>
            <a:pPr indent="-342900" lvl="0" marL="342900" rtl="0" algn="l">
              <a:lnSpc>
                <a:spcPct val="100000"/>
              </a:lnSpc>
              <a:spcBef>
                <a:spcPts val="0"/>
              </a:spcBef>
              <a:spcAft>
                <a:spcPts val="0"/>
              </a:spcAft>
              <a:buClr>
                <a:schemeClr val="lt1"/>
              </a:buClr>
              <a:buSzPts val="2100"/>
              <a:buChar char="•"/>
            </a:pPr>
            <a:r>
              <a:rPr lang="en-US" sz="2100">
                <a:solidFill>
                  <a:schemeClr val="lt1"/>
                </a:solidFill>
                <a:latin typeface="Calibri"/>
                <a:ea typeface="Calibri"/>
                <a:cs typeface="Calibri"/>
                <a:sym typeface="Calibri"/>
              </a:rPr>
              <a:t>In stage 2/3 it will detail your MRSA screening appointments</a:t>
            </a:r>
            <a:endParaRPr sz="2900">
              <a:solidFill>
                <a:schemeClr val="lt1"/>
              </a:solidFill>
              <a:latin typeface="Calibri"/>
              <a:ea typeface="Calibri"/>
              <a:cs typeface="Calibri"/>
              <a:sym typeface="Calibri"/>
            </a:endParaRPr>
          </a:p>
        </p:txBody>
      </p:sp>
      <p:pic>
        <p:nvPicPr>
          <p:cNvPr id="216" name="Google Shape;216;g2f2bb4fd27a_0_52"/>
          <p:cNvPicPr preferRelativeResize="0"/>
          <p:nvPr/>
        </p:nvPicPr>
        <p:blipFill rotWithShape="1">
          <a:blip r:embed="rId3">
            <a:alphaModFix/>
          </a:blip>
          <a:srcRect b="0" l="0" r="0" t="0"/>
          <a:stretch/>
        </p:blipFill>
        <p:spPr>
          <a:xfrm>
            <a:off x="8130450" y="6180700"/>
            <a:ext cx="1013550" cy="6746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20" name="Shape 220"/>
        <p:cNvGrpSpPr/>
        <p:nvPr/>
      </p:nvGrpSpPr>
      <p:grpSpPr>
        <a:xfrm>
          <a:off x="0" y="0"/>
          <a:ext cx="0" cy="0"/>
          <a:chOff x="0" y="0"/>
          <a:chExt cx="0" cy="0"/>
        </a:xfrm>
      </p:grpSpPr>
      <p:sp>
        <p:nvSpPr>
          <p:cNvPr id="221" name="Google Shape;221;g2f2bb4fd27a_0_18"/>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90000"/>
              </a:lnSpc>
              <a:spcBef>
                <a:spcPts val="0"/>
              </a:spcBef>
              <a:spcAft>
                <a:spcPts val="0"/>
              </a:spcAft>
              <a:buClr>
                <a:srgbClr val="000000"/>
              </a:buClr>
              <a:buSzPct val="97560"/>
              <a:buFont typeface="Arial"/>
              <a:buNone/>
            </a:pPr>
            <a:r>
              <a:rPr b="1" lang="en-US" sz="4100">
                <a:solidFill>
                  <a:schemeClr val="lt1"/>
                </a:solidFill>
                <a:latin typeface="Calibri"/>
                <a:ea typeface="Calibri"/>
                <a:cs typeface="Calibri"/>
                <a:sym typeface="Calibri"/>
              </a:rPr>
              <a:t>PPAO Communication</a:t>
            </a:r>
            <a:endParaRPr sz="1500">
              <a:solidFill>
                <a:srgbClr val="000000"/>
              </a:solidFill>
            </a:endParaRPr>
          </a:p>
          <a:p>
            <a:pPr indent="0" lvl="0" marL="0" rtl="0" algn="l">
              <a:lnSpc>
                <a:spcPct val="100000"/>
              </a:lnSpc>
              <a:spcBef>
                <a:spcPts val="0"/>
              </a:spcBef>
              <a:spcAft>
                <a:spcPts val="0"/>
              </a:spcAft>
              <a:buSzPct val="111111"/>
              <a:buNone/>
            </a:pPr>
            <a:r>
              <a:t/>
            </a:r>
            <a:endParaRPr>
              <a:solidFill>
                <a:schemeClr val="lt1"/>
              </a:solidFill>
            </a:endParaRPr>
          </a:p>
        </p:txBody>
      </p:sp>
      <p:sp>
        <p:nvSpPr>
          <p:cNvPr id="222" name="Google Shape;222;g2f2bb4fd27a_0_18"/>
          <p:cNvSpPr txBox="1"/>
          <p:nvPr>
            <p:ph idx="1" type="body"/>
          </p:nvPr>
        </p:nvSpPr>
        <p:spPr>
          <a:xfrm>
            <a:off x="311700" y="1384233"/>
            <a:ext cx="8520600" cy="455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US" sz="2300">
                <a:solidFill>
                  <a:schemeClr val="lt1"/>
                </a:solidFill>
                <a:latin typeface="Calibri"/>
                <a:ea typeface="Calibri"/>
                <a:cs typeface="Calibri"/>
                <a:sym typeface="Calibri"/>
              </a:rPr>
              <a:t>Over the coming weeks we will be emailing you with regard to the mandatory requirements you must complete in advance of attending any practice placements</a:t>
            </a:r>
            <a:endParaRPr sz="2300">
              <a:solidFill>
                <a:schemeClr val="lt1"/>
              </a:solidFill>
              <a:latin typeface="Calibri"/>
              <a:ea typeface="Calibri"/>
              <a:cs typeface="Calibri"/>
              <a:sym typeface="Calibri"/>
            </a:endParaRPr>
          </a:p>
          <a:p>
            <a:pPr indent="-361950" lvl="0" marL="457200" rtl="0" algn="l">
              <a:lnSpc>
                <a:spcPct val="115000"/>
              </a:lnSpc>
              <a:spcBef>
                <a:spcPts val="1200"/>
              </a:spcBef>
              <a:spcAft>
                <a:spcPts val="0"/>
              </a:spcAft>
              <a:buClr>
                <a:schemeClr val="lt1"/>
              </a:buClr>
              <a:buSzPts val="2100"/>
              <a:buFont typeface="Calibri"/>
              <a:buChar char="●"/>
            </a:pPr>
            <a:r>
              <a:rPr lang="en-US" sz="2100">
                <a:solidFill>
                  <a:schemeClr val="lt1"/>
                </a:solidFill>
                <a:latin typeface="Calibri"/>
                <a:ea typeface="Calibri"/>
                <a:cs typeface="Calibri"/>
                <a:sym typeface="Calibri"/>
              </a:rPr>
              <a:t>If you receive an email from us you </a:t>
            </a:r>
            <a:r>
              <a:rPr b="1" i="1" lang="en-US" sz="2100">
                <a:solidFill>
                  <a:schemeClr val="lt1"/>
                </a:solidFill>
                <a:latin typeface="Calibri"/>
                <a:ea typeface="Calibri"/>
                <a:cs typeface="Calibri"/>
                <a:sym typeface="Calibri"/>
              </a:rPr>
              <a:t>MUST </a:t>
            </a:r>
            <a:r>
              <a:rPr lang="en-US" sz="2100">
                <a:solidFill>
                  <a:schemeClr val="lt1"/>
                </a:solidFill>
                <a:latin typeface="Calibri"/>
                <a:ea typeface="Calibri"/>
                <a:cs typeface="Calibri"/>
                <a:sym typeface="Calibri"/>
              </a:rPr>
              <a:t>engage with it, you </a:t>
            </a:r>
            <a:r>
              <a:rPr b="1" i="1" lang="en-US" sz="2100">
                <a:solidFill>
                  <a:schemeClr val="lt1"/>
                </a:solidFill>
                <a:latin typeface="Calibri"/>
                <a:ea typeface="Calibri"/>
                <a:cs typeface="Calibri"/>
                <a:sym typeface="Calibri"/>
              </a:rPr>
              <a:t>will receive only one reminder email</a:t>
            </a:r>
            <a:endParaRPr b="1" i="1" sz="2100">
              <a:solidFill>
                <a:schemeClr val="lt1"/>
              </a:solidFill>
              <a:latin typeface="Calibri"/>
              <a:ea typeface="Calibri"/>
              <a:cs typeface="Calibri"/>
              <a:sym typeface="Calibri"/>
            </a:endParaRPr>
          </a:p>
          <a:p>
            <a:pPr indent="-361950" lvl="0" marL="457200" rtl="0" algn="l">
              <a:lnSpc>
                <a:spcPct val="115000"/>
              </a:lnSpc>
              <a:spcBef>
                <a:spcPts val="0"/>
              </a:spcBef>
              <a:spcAft>
                <a:spcPts val="0"/>
              </a:spcAft>
              <a:buClr>
                <a:schemeClr val="lt1"/>
              </a:buClr>
              <a:buSzPts val="2100"/>
              <a:buFont typeface="Calibri"/>
              <a:buChar char="●"/>
            </a:pPr>
            <a:r>
              <a:rPr lang="en-US" sz="2100">
                <a:solidFill>
                  <a:schemeClr val="lt1"/>
                </a:solidFill>
                <a:latin typeface="Calibri"/>
                <a:ea typeface="Calibri"/>
                <a:cs typeface="Calibri"/>
                <a:sym typeface="Calibri"/>
              </a:rPr>
              <a:t>The onus is on the student to ensure they are compliant with all mandatory requirements</a:t>
            </a:r>
            <a:endParaRPr sz="2100">
              <a:solidFill>
                <a:schemeClr val="lt1"/>
              </a:solidFill>
              <a:latin typeface="Calibri"/>
              <a:ea typeface="Calibri"/>
              <a:cs typeface="Calibri"/>
              <a:sym typeface="Calibri"/>
            </a:endParaRPr>
          </a:p>
          <a:p>
            <a:pPr indent="-361950" lvl="0" marL="457200" rtl="0" algn="l">
              <a:lnSpc>
                <a:spcPct val="115000"/>
              </a:lnSpc>
              <a:spcBef>
                <a:spcPts val="0"/>
              </a:spcBef>
              <a:spcAft>
                <a:spcPts val="0"/>
              </a:spcAft>
              <a:buClr>
                <a:schemeClr val="lt1"/>
              </a:buClr>
              <a:buSzPts val="2100"/>
              <a:buFont typeface="Calibri"/>
              <a:buChar char="●"/>
            </a:pPr>
            <a:r>
              <a:rPr lang="en-US" sz="2100">
                <a:solidFill>
                  <a:schemeClr val="lt1"/>
                </a:solidFill>
                <a:latin typeface="Calibri"/>
                <a:ea typeface="Calibri"/>
                <a:cs typeface="Calibri"/>
                <a:sym typeface="Calibri"/>
              </a:rPr>
              <a:t>The onus is on the student to regularly check your UCD Connect Email account</a:t>
            </a:r>
            <a:endParaRPr sz="2100">
              <a:solidFill>
                <a:schemeClr val="lt1"/>
              </a:solidFill>
              <a:latin typeface="Calibri"/>
              <a:ea typeface="Calibri"/>
              <a:cs typeface="Calibri"/>
              <a:sym typeface="Calibri"/>
            </a:endParaRPr>
          </a:p>
          <a:p>
            <a:pPr indent="-361950" lvl="0" marL="457200" rtl="0" algn="l">
              <a:lnSpc>
                <a:spcPct val="115000"/>
              </a:lnSpc>
              <a:spcBef>
                <a:spcPts val="0"/>
              </a:spcBef>
              <a:spcAft>
                <a:spcPts val="0"/>
              </a:spcAft>
              <a:buClr>
                <a:schemeClr val="lt1"/>
              </a:buClr>
              <a:buSzPts val="2100"/>
              <a:buFont typeface="Calibri"/>
              <a:buChar char="●"/>
            </a:pPr>
            <a:r>
              <a:rPr lang="en-US" sz="2100">
                <a:solidFill>
                  <a:schemeClr val="lt1"/>
                </a:solidFill>
                <a:latin typeface="Calibri"/>
                <a:ea typeface="Calibri"/>
                <a:cs typeface="Calibri"/>
                <a:sym typeface="Calibri"/>
              </a:rPr>
              <a:t>No practice placements will be arranged until all mandatory requirements are complete</a:t>
            </a:r>
            <a:endParaRPr sz="2100">
              <a:solidFill>
                <a:schemeClr val="lt1"/>
              </a:solidFill>
              <a:latin typeface="Calibri"/>
              <a:ea typeface="Calibri"/>
              <a:cs typeface="Calibri"/>
              <a:sym typeface="Calibri"/>
            </a:endParaRPr>
          </a:p>
          <a:p>
            <a:pPr indent="-361950" lvl="1" marL="914400" rtl="0" algn="l">
              <a:lnSpc>
                <a:spcPct val="115000"/>
              </a:lnSpc>
              <a:spcBef>
                <a:spcPts val="0"/>
              </a:spcBef>
              <a:spcAft>
                <a:spcPts val="0"/>
              </a:spcAft>
              <a:buClr>
                <a:schemeClr val="lt1"/>
              </a:buClr>
              <a:buSzPts val="2100"/>
              <a:buFont typeface="Calibri"/>
              <a:buChar char="○"/>
            </a:pPr>
            <a:r>
              <a:rPr lang="en-US" sz="2100">
                <a:solidFill>
                  <a:schemeClr val="lt1"/>
                </a:solidFill>
                <a:latin typeface="Calibri"/>
                <a:ea typeface="Calibri"/>
                <a:cs typeface="Calibri"/>
                <a:sym typeface="Calibri"/>
              </a:rPr>
              <a:t>non compliance will result in a delay to beginning practice placements in January &amp; March</a:t>
            </a:r>
            <a:endParaRPr sz="2100">
              <a:solidFill>
                <a:schemeClr val="lt1"/>
              </a:solidFill>
              <a:latin typeface="Calibri"/>
              <a:ea typeface="Calibri"/>
              <a:cs typeface="Calibri"/>
              <a:sym typeface="Calibri"/>
            </a:endParaRPr>
          </a:p>
          <a:p>
            <a:pPr indent="0" lvl="0" marL="0" rtl="0" algn="l">
              <a:lnSpc>
                <a:spcPct val="115000"/>
              </a:lnSpc>
              <a:spcBef>
                <a:spcPts val="1200"/>
              </a:spcBef>
              <a:spcAft>
                <a:spcPts val="1200"/>
              </a:spcAft>
              <a:buSzPts val="1800"/>
              <a:buNone/>
            </a:pPr>
            <a:r>
              <a:t/>
            </a:r>
            <a:endParaRPr sz="2300">
              <a:solidFill>
                <a:schemeClr val="lt1"/>
              </a:solidFill>
              <a:latin typeface="Calibri"/>
              <a:ea typeface="Calibri"/>
              <a:cs typeface="Calibri"/>
              <a:sym typeface="Calibri"/>
            </a:endParaRPr>
          </a:p>
        </p:txBody>
      </p:sp>
      <p:pic>
        <p:nvPicPr>
          <p:cNvPr id="223" name="Google Shape;223;g2f2bb4fd27a_0_18"/>
          <p:cNvPicPr preferRelativeResize="0"/>
          <p:nvPr/>
        </p:nvPicPr>
        <p:blipFill rotWithShape="1">
          <a:blip r:embed="rId3">
            <a:alphaModFix/>
          </a:blip>
          <a:srcRect b="0" l="0" r="0" t="0"/>
          <a:stretch/>
        </p:blipFill>
        <p:spPr>
          <a:xfrm>
            <a:off x="8130450" y="6180700"/>
            <a:ext cx="1013550" cy="6746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27" name="Shape 227"/>
        <p:cNvGrpSpPr/>
        <p:nvPr/>
      </p:nvGrpSpPr>
      <p:grpSpPr>
        <a:xfrm>
          <a:off x="0" y="0"/>
          <a:ext cx="0" cy="0"/>
          <a:chOff x="0" y="0"/>
          <a:chExt cx="0" cy="0"/>
        </a:xfrm>
      </p:grpSpPr>
      <p:sp>
        <p:nvSpPr>
          <p:cNvPr id="228" name="Google Shape;228;g2f2bb4fd27a_0_24"/>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90000"/>
              </a:lnSpc>
              <a:spcBef>
                <a:spcPts val="0"/>
              </a:spcBef>
              <a:spcAft>
                <a:spcPts val="0"/>
              </a:spcAft>
              <a:buClr>
                <a:srgbClr val="000000"/>
              </a:buClr>
              <a:buSzPct val="97560"/>
              <a:buFont typeface="Arial"/>
              <a:buNone/>
            </a:pPr>
            <a:r>
              <a:rPr b="1" lang="en-US" sz="4100">
                <a:solidFill>
                  <a:schemeClr val="lt1"/>
                </a:solidFill>
                <a:latin typeface="Calibri"/>
                <a:ea typeface="Calibri"/>
                <a:cs typeface="Calibri"/>
                <a:sym typeface="Calibri"/>
              </a:rPr>
              <a:t>Mandatory Requirements</a:t>
            </a:r>
            <a:endParaRPr sz="1500">
              <a:solidFill>
                <a:srgbClr val="000000"/>
              </a:solidFill>
            </a:endParaRPr>
          </a:p>
          <a:p>
            <a:pPr indent="0" lvl="0" marL="0" rtl="0" algn="l">
              <a:lnSpc>
                <a:spcPct val="100000"/>
              </a:lnSpc>
              <a:spcBef>
                <a:spcPts val="0"/>
              </a:spcBef>
              <a:spcAft>
                <a:spcPts val="0"/>
              </a:spcAft>
              <a:buSzPct val="111111"/>
              <a:buNone/>
            </a:pPr>
            <a:r>
              <a:t/>
            </a:r>
            <a:endParaRPr>
              <a:solidFill>
                <a:schemeClr val="lt1"/>
              </a:solidFill>
            </a:endParaRPr>
          </a:p>
        </p:txBody>
      </p:sp>
      <p:sp>
        <p:nvSpPr>
          <p:cNvPr id="229" name="Google Shape;229;g2f2bb4fd27a_0_24"/>
          <p:cNvSpPr txBox="1"/>
          <p:nvPr>
            <p:ph idx="1" type="body"/>
          </p:nvPr>
        </p:nvSpPr>
        <p:spPr>
          <a:xfrm>
            <a:off x="311700" y="1384233"/>
            <a:ext cx="8520600" cy="45552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chemeClr val="lt1"/>
              </a:buClr>
              <a:buSzPts val="2400"/>
              <a:buFont typeface="Calibri"/>
              <a:buChar char="●"/>
            </a:pPr>
            <a:r>
              <a:rPr lang="en-US" sz="2400">
                <a:solidFill>
                  <a:schemeClr val="lt1"/>
                </a:solidFill>
                <a:latin typeface="Calibri"/>
                <a:ea typeface="Calibri"/>
                <a:cs typeface="Calibri"/>
                <a:sym typeface="Calibri"/>
              </a:rPr>
              <a:t>Garda Vetting Disclosure (SISweb)</a:t>
            </a:r>
            <a:endParaRPr sz="2400">
              <a:solidFill>
                <a:schemeClr val="lt1"/>
              </a:solidFill>
              <a:latin typeface="Calibri"/>
              <a:ea typeface="Calibri"/>
              <a:cs typeface="Calibri"/>
              <a:sym typeface="Calibri"/>
            </a:endParaRPr>
          </a:p>
          <a:p>
            <a:pPr indent="-381000" lvl="0" marL="457200" rtl="0" algn="l">
              <a:lnSpc>
                <a:spcPct val="115000"/>
              </a:lnSpc>
              <a:spcBef>
                <a:spcPts val="0"/>
              </a:spcBef>
              <a:spcAft>
                <a:spcPts val="0"/>
              </a:spcAft>
              <a:buClr>
                <a:schemeClr val="lt1"/>
              </a:buClr>
              <a:buSzPts val="2400"/>
              <a:buFont typeface="Calibri"/>
              <a:buChar char="●"/>
            </a:pPr>
            <a:r>
              <a:rPr lang="en-US" sz="2400">
                <a:solidFill>
                  <a:schemeClr val="lt1"/>
                </a:solidFill>
                <a:latin typeface="Calibri"/>
                <a:ea typeface="Calibri"/>
                <a:cs typeface="Calibri"/>
                <a:sym typeface="Calibri"/>
              </a:rPr>
              <a:t>NMBI Candidate Registration </a:t>
            </a:r>
            <a:endParaRPr sz="2400">
              <a:solidFill>
                <a:schemeClr val="lt1"/>
              </a:solidFill>
              <a:latin typeface="Calibri"/>
              <a:ea typeface="Calibri"/>
              <a:cs typeface="Calibri"/>
              <a:sym typeface="Calibri"/>
            </a:endParaRPr>
          </a:p>
          <a:p>
            <a:pPr indent="-381000" lvl="0" marL="457200" rtl="0" algn="l">
              <a:lnSpc>
                <a:spcPct val="115000"/>
              </a:lnSpc>
              <a:spcBef>
                <a:spcPts val="0"/>
              </a:spcBef>
              <a:spcAft>
                <a:spcPts val="0"/>
              </a:spcAft>
              <a:buClr>
                <a:schemeClr val="lt1"/>
              </a:buClr>
              <a:buSzPts val="2400"/>
              <a:buFont typeface="Calibri"/>
              <a:buChar char="●"/>
            </a:pPr>
            <a:r>
              <a:rPr lang="en-US" sz="2400">
                <a:solidFill>
                  <a:schemeClr val="lt1"/>
                </a:solidFill>
                <a:latin typeface="Calibri"/>
                <a:ea typeface="Calibri"/>
                <a:cs typeface="Calibri"/>
                <a:sym typeface="Calibri"/>
              </a:rPr>
              <a:t>Programme Requirements (SISweb)</a:t>
            </a:r>
            <a:endParaRPr sz="2400">
              <a:solidFill>
                <a:schemeClr val="lt1"/>
              </a:solidFill>
              <a:latin typeface="Calibri"/>
              <a:ea typeface="Calibri"/>
              <a:cs typeface="Calibri"/>
              <a:sym typeface="Calibri"/>
            </a:endParaRPr>
          </a:p>
          <a:p>
            <a:pPr indent="-381000" lvl="0" marL="457200" rtl="0" algn="l">
              <a:lnSpc>
                <a:spcPct val="115000"/>
              </a:lnSpc>
              <a:spcBef>
                <a:spcPts val="0"/>
              </a:spcBef>
              <a:spcAft>
                <a:spcPts val="0"/>
              </a:spcAft>
              <a:buClr>
                <a:schemeClr val="lt1"/>
              </a:buClr>
              <a:buSzPts val="2400"/>
              <a:buFont typeface="Calibri"/>
              <a:buChar char="●"/>
            </a:pPr>
            <a:r>
              <a:rPr lang="en-US" sz="2400">
                <a:solidFill>
                  <a:schemeClr val="lt1"/>
                </a:solidFill>
                <a:latin typeface="Calibri"/>
                <a:ea typeface="Calibri"/>
                <a:cs typeface="Calibri"/>
                <a:sym typeface="Calibri"/>
              </a:rPr>
              <a:t>Basic Life Saving Certification</a:t>
            </a:r>
            <a:endParaRPr sz="2400">
              <a:solidFill>
                <a:schemeClr val="lt1"/>
              </a:solidFill>
              <a:latin typeface="Calibri"/>
              <a:ea typeface="Calibri"/>
              <a:cs typeface="Calibri"/>
              <a:sym typeface="Calibri"/>
            </a:endParaRPr>
          </a:p>
          <a:p>
            <a:pPr indent="-381000" lvl="0" marL="457200" rtl="0" algn="l">
              <a:lnSpc>
                <a:spcPct val="115000"/>
              </a:lnSpc>
              <a:spcBef>
                <a:spcPts val="0"/>
              </a:spcBef>
              <a:spcAft>
                <a:spcPts val="0"/>
              </a:spcAft>
              <a:buClr>
                <a:schemeClr val="lt1"/>
              </a:buClr>
              <a:buSzPts val="2400"/>
              <a:buFont typeface="Calibri"/>
              <a:buChar char="●"/>
            </a:pPr>
            <a:r>
              <a:rPr lang="en-US" sz="2400">
                <a:solidFill>
                  <a:schemeClr val="lt1"/>
                </a:solidFill>
                <a:latin typeface="Calibri"/>
                <a:ea typeface="Calibri"/>
                <a:cs typeface="Calibri"/>
                <a:sym typeface="Calibri"/>
              </a:rPr>
              <a:t>Patient Moving &amp; Handling Certification</a:t>
            </a:r>
            <a:endParaRPr sz="2400">
              <a:solidFill>
                <a:schemeClr val="lt1"/>
              </a:solidFill>
              <a:latin typeface="Calibri"/>
              <a:ea typeface="Calibri"/>
              <a:cs typeface="Calibri"/>
              <a:sym typeface="Calibri"/>
            </a:endParaRPr>
          </a:p>
          <a:p>
            <a:pPr indent="-381000" lvl="0" marL="457200" rtl="0" algn="l">
              <a:lnSpc>
                <a:spcPct val="115000"/>
              </a:lnSpc>
              <a:spcBef>
                <a:spcPts val="0"/>
              </a:spcBef>
              <a:spcAft>
                <a:spcPts val="0"/>
              </a:spcAft>
              <a:buClr>
                <a:schemeClr val="lt1"/>
              </a:buClr>
              <a:buSzPts val="2400"/>
              <a:buFont typeface="Calibri"/>
              <a:buChar char="●"/>
            </a:pPr>
            <a:r>
              <a:rPr lang="en-US" sz="2400">
                <a:solidFill>
                  <a:schemeClr val="lt1"/>
                </a:solidFill>
                <a:latin typeface="Calibri"/>
                <a:ea typeface="Calibri"/>
                <a:cs typeface="Calibri"/>
                <a:sym typeface="Calibri"/>
              </a:rPr>
              <a:t>Children's First Certification</a:t>
            </a:r>
            <a:endParaRPr sz="2400">
              <a:solidFill>
                <a:schemeClr val="lt1"/>
              </a:solidFill>
              <a:latin typeface="Calibri"/>
              <a:ea typeface="Calibri"/>
              <a:cs typeface="Calibri"/>
              <a:sym typeface="Calibri"/>
            </a:endParaRPr>
          </a:p>
          <a:p>
            <a:pPr indent="-381000" lvl="0" marL="457200" rtl="0" algn="l">
              <a:lnSpc>
                <a:spcPct val="115000"/>
              </a:lnSpc>
              <a:spcBef>
                <a:spcPts val="0"/>
              </a:spcBef>
              <a:spcAft>
                <a:spcPts val="0"/>
              </a:spcAft>
              <a:buClr>
                <a:schemeClr val="lt1"/>
              </a:buClr>
              <a:buSzPts val="2400"/>
              <a:buFont typeface="Calibri"/>
              <a:buChar char="●"/>
            </a:pPr>
            <a:r>
              <a:rPr lang="en-US" sz="2400">
                <a:solidFill>
                  <a:schemeClr val="lt1"/>
                </a:solidFill>
                <a:latin typeface="Calibri"/>
                <a:ea typeface="Calibri"/>
                <a:cs typeface="Calibri"/>
                <a:sym typeface="Calibri"/>
              </a:rPr>
              <a:t>Parent Hospital(s) required documentation</a:t>
            </a:r>
            <a:endParaRPr sz="2400">
              <a:solidFill>
                <a:schemeClr val="lt1"/>
              </a:solidFill>
              <a:latin typeface="Calibri"/>
              <a:ea typeface="Calibri"/>
              <a:cs typeface="Calibri"/>
              <a:sym typeface="Calibri"/>
            </a:endParaRPr>
          </a:p>
          <a:p>
            <a:pPr indent="-381000" lvl="0" marL="457200" rtl="0" algn="l">
              <a:lnSpc>
                <a:spcPct val="115000"/>
              </a:lnSpc>
              <a:spcBef>
                <a:spcPts val="0"/>
              </a:spcBef>
              <a:spcAft>
                <a:spcPts val="0"/>
              </a:spcAft>
              <a:buClr>
                <a:schemeClr val="lt1"/>
              </a:buClr>
              <a:buSzPts val="2400"/>
              <a:buFont typeface="Calibri"/>
              <a:buChar char="●"/>
            </a:pPr>
            <a:r>
              <a:rPr lang="en-US" sz="2400">
                <a:solidFill>
                  <a:schemeClr val="lt1"/>
                </a:solidFill>
                <a:latin typeface="Calibri"/>
                <a:ea typeface="Calibri"/>
                <a:cs typeface="Calibri"/>
                <a:sym typeface="Calibri"/>
              </a:rPr>
              <a:t>Parent Hospital Orientation</a:t>
            </a:r>
            <a:endParaRPr sz="2400">
              <a:solidFill>
                <a:schemeClr val="lt1"/>
              </a:solidFill>
              <a:latin typeface="Calibri"/>
              <a:ea typeface="Calibri"/>
              <a:cs typeface="Calibri"/>
              <a:sym typeface="Calibri"/>
            </a:endParaRPr>
          </a:p>
          <a:p>
            <a:pPr indent="-381000" lvl="0" marL="457200" rtl="0" algn="l">
              <a:lnSpc>
                <a:spcPct val="115000"/>
              </a:lnSpc>
              <a:spcBef>
                <a:spcPts val="0"/>
              </a:spcBef>
              <a:spcAft>
                <a:spcPts val="0"/>
              </a:spcAft>
              <a:buClr>
                <a:schemeClr val="lt1"/>
              </a:buClr>
              <a:buSzPts val="2400"/>
              <a:buFont typeface="Calibri"/>
              <a:buChar char="●"/>
            </a:pPr>
            <a:r>
              <a:rPr lang="en-US" sz="2400">
                <a:solidFill>
                  <a:schemeClr val="lt1"/>
                </a:solidFill>
                <a:latin typeface="Calibri"/>
                <a:ea typeface="Calibri"/>
                <a:cs typeface="Calibri"/>
                <a:sym typeface="Calibri"/>
              </a:rPr>
              <a:t>Health &amp; Safety Requirements - External Specialist Practice Placements (Qualtrics Survey)</a:t>
            </a:r>
            <a:endParaRPr sz="2400">
              <a:solidFill>
                <a:schemeClr val="lt1"/>
              </a:solidFill>
              <a:latin typeface="Calibri"/>
              <a:ea typeface="Calibri"/>
              <a:cs typeface="Calibri"/>
              <a:sym typeface="Calibri"/>
            </a:endParaRPr>
          </a:p>
          <a:p>
            <a:pPr indent="-381000" lvl="0" marL="457200" rtl="0" algn="l">
              <a:lnSpc>
                <a:spcPct val="115000"/>
              </a:lnSpc>
              <a:spcBef>
                <a:spcPts val="0"/>
              </a:spcBef>
              <a:spcAft>
                <a:spcPts val="0"/>
              </a:spcAft>
              <a:buClr>
                <a:schemeClr val="lt1"/>
              </a:buClr>
              <a:buSzPts val="2400"/>
              <a:buFont typeface="Calibri"/>
              <a:buChar char="●"/>
            </a:pPr>
            <a:r>
              <a:rPr lang="en-US" sz="2400">
                <a:solidFill>
                  <a:schemeClr val="lt1"/>
                </a:solidFill>
                <a:latin typeface="Calibri"/>
                <a:ea typeface="Calibri"/>
                <a:cs typeface="Calibri"/>
                <a:sym typeface="Calibri"/>
              </a:rPr>
              <a:t>Prerequisites to Practice Placement</a:t>
            </a:r>
            <a:endParaRPr sz="2400">
              <a:solidFill>
                <a:schemeClr val="lt1"/>
              </a:solidFill>
              <a:latin typeface="Calibri"/>
              <a:ea typeface="Calibri"/>
              <a:cs typeface="Calibri"/>
              <a:sym typeface="Calibri"/>
            </a:endParaRPr>
          </a:p>
          <a:p>
            <a:pPr indent="-381000" lvl="1" marL="914400" rtl="0" algn="l">
              <a:lnSpc>
                <a:spcPct val="115000"/>
              </a:lnSpc>
              <a:spcBef>
                <a:spcPts val="0"/>
              </a:spcBef>
              <a:spcAft>
                <a:spcPts val="0"/>
              </a:spcAft>
              <a:buClr>
                <a:schemeClr val="lt1"/>
              </a:buClr>
              <a:buSzPts val="2400"/>
              <a:buFont typeface="Calibri"/>
              <a:buChar char="○"/>
            </a:pPr>
            <a:r>
              <a:rPr lang="en-US" sz="2400">
                <a:solidFill>
                  <a:schemeClr val="lt1"/>
                </a:solidFill>
                <a:latin typeface="Calibri"/>
                <a:ea typeface="Calibri"/>
                <a:cs typeface="Calibri"/>
                <a:sym typeface="Calibri"/>
              </a:rPr>
              <a:t>You will receive information on this in November</a:t>
            </a:r>
            <a:endParaRPr sz="2400">
              <a:solidFill>
                <a:schemeClr val="lt1"/>
              </a:solidFill>
              <a:latin typeface="Calibri"/>
              <a:ea typeface="Calibri"/>
              <a:cs typeface="Calibri"/>
              <a:sym typeface="Calibri"/>
            </a:endParaRPr>
          </a:p>
          <a:p>
            <a:pPr indent="0" lvl="0" marL="0" rtl="0" algn="l">
              <a:lnSpc>
                <a:spcPct val="115000"/>
              </a:lnSpc>
              <a:spcBef>
                <a:spcPts val="1200"/>
              </a:spcBef>
              <a:spcAft>
                <a:spcPts val="1200"/>
              </a:spcAft>
              <a:buSzPts val="1800"/>
              <a:buNone/>
            </a:pPr>
            <a:r>
              <a:t/>
            </a:r>
            <a:endParaRPr sz="2400">
              <a:solidFill>
                <a:schemeClr val="lt1"/>
              </a:solidFill>
              <a:latin typeface="Calibri"/>
              <a:ea typeface="Calibri"/>
              <a:cs typeface="Calibri"/>
              <a:sym typeface="Calibri"/>
            </a:endParaRPr>
          </a:p>
        </p:txBody>
      </p:sp>
      <p:pic>
        <p:nvPicPr>
          <p:cNvPr id="230" name="Google Shape;230;g2f2bb4fd27a_0_24"/>
          <p:cNvPicPr preferRelativeResize="0"/>
          <p:nvPr/>
        </p:nvPicPr>
        <p:blipFill rotWithShape="1">
          <a:blip r:embed="rId3">
            <a:alphaModFix/>
          </a:blip>
          <a:srcRect b="0" l="0" r="0" t="0"/>
          <a:stretch/>
        </p:blipFill>
        <p:spPr>
          <a:xfrm>
            <a:off x="8130450" y="6180700"/>
            <a:ext cx="1013550" cy="6746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34" name="Shape 234"/>
        <p:cNvGrpSpPr/>
        <p:nvPr/>
      </p:nvGrpSpPr>
      <p:grpSpPr>
        <a:xfrm>
          <a:off x="0" y="0"/>
          <a:ext cx="0" cy="0"/>
          <a:chOff x="0" y="0"/>
          <a:chExt cx="0" cy="0"/>
        </a:xfrm>
      </p:grpSpPr>
      <p:sp>
        <p:nvSpPr>
          <p:cNvPr id="235" name="Google Shape;235;g2f2bb4fd27a_0_58"/>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990"/>
              <a:buNone/>
            </a:pPr>
            <a:r>
              <a:rPr b="1" lang="en-US" sz="3259">
                <a:solidFill>
                  <a:schemeClr val="lt1"/>
                </a:solidFill>
                <a:latin typeface="Calibri"/>
                <a:ea typeface="Calibri"/>
                <a:cs typeface="Calibri"/>
                <a:sym typeface="Calibri"/>
              </a:rPr>
              <a:t>Garda Vetting Disclosure (</a:t>
            </a:r>
            <a:r>
              <a:rPr b="1" lang="en-US" sz="3100">
                <a:solidFill>
                  <a:schemeClr val="lt1"/>
                </a:solidFill>
                <a:latin typeface="Calibri"/>
                <a:ea typeface="Calibri"/>
                <a:cs typeface="Calibri"/>
                <a:sym typeface="Calibri"/>
              </a:rPr>
              <a:t>SISweb</a:t>
            </a:r>
            <a:r>
              <a:rPr b="1" lang="en-US" sz="3259">
                <a:solidFill>
                  <a:schemeClr val="lt1"/>
                </a:solidFill>
                <a:latin typeface="Calibri"/>
                <a:ea typeface="Calibri"/>
                <a:cs typeface="Calibri"/>
                <a:sym typeface="Calibri"/>
              </a:rPr>
              <a:t>)</a:t>
            </a:r>
            <a:endParaRPr b="1" sz="3259">
              <a:solidFill>
                <a:schemeClr val="lt1"/>
              </a:solidFill>
              <a:latin typeface="Calibri"/>
              <a:ea typeface="Calibri"/>
              <a:cs typeface="Calibri"/>
              <a:sym typeface="Calibri"/>
            </a:endParaRPr>
          </a:p>
          <a:p>
            <a:pPr indent="0" lvl="0" marL="0" rtl="0" algn="l">
              <a:lnSpc>
                <a:spcPct val="90000"/>
              </a:lnSpc>
              <a:spcBef>
                <a:spcPts val="1200"/>
              </a:spcBef>
              <a:spcAft>
                <a:spcPts val="0"/>
              </a:spcAft>
              <a:buClr>
                <a:srgbClr val="000000"/>
              </a:buClr>
              <a:buSzPts val="3600"/>
              <a:buFont typeface="Arial"/>
              <a:buNone/>
            </a:pPr>
            <a:r>
              <a:t/>
            </a:r>
            <a:endParaRPr b="1" sz="409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990"/>
              <a:buNone/>
            </a:pPr>
            <a:r>
              <a:t/>
            </a:r>
            <a:endParaRPr b="1" sz="2920">
              <a:solidFill>
                <a:schemeClr val="lt1"/>
              </a:solidFill>
            </a:endParaRPr>
          </a:p>
        </p:txBody>
      </p:sp>
      <p:sp>
        <p:nvSpPr>
          <p:cNvPr id="236" name="Google Shape;236;g2f2bb4fd27a_0_58"/>
          <p:cNvSpPr txBox="1"/>
          <p:nvPr>
            <p:ph idx="1" type="body"/>
          </p:nvPr>
        </p:nvSpPr>
        <p:spPr>
          <a:xfrm>
            <a:off x="311700" y="1384225"/>
            <a:ext cx="8736600" cy="5162700"/>
          </a:xfrm>
          <a:prstGeom prst="rect">
            <a:avLst/>
          </a:prstGeom>
          <a:solidFill>
            <a:schemeClr val="dk1"/>
          </a:solidFill>
          <a:ln>
            <a:noFill/>
          </a:ln>
        </p:spPr>
        <p:txBody>
          <a:bodyPr anchorCtr="0" anchor="t" bIns="91425" lIns="91425" spcFirstLastPara="1" rIns="91425" wrap="square" tIns="91425">
            <a:noAutofit/>
          </a:bodyPr>
          <a:lstStyle/>
          <a:p>
            <a:pPr indent="-355600" lvl="0" marL="457200" rtl="0" algn="l">
              <a:lnSpc>
                <a:spcPct val="115000"/>
              </a:lnSpc>
              <a:spcBef>
                <a:spcPts val="1000"/>
              </a:spcBef>
              <a:spcAft>
                <a:spcPts val="0"/>
              </a:spcAft>
              <a:buClr>
                <a:schemeClr val="lt1"/>
              </a:buClr>
              <a:buSzPts val="2000"/>
              <a:buFont typeface="Calibri"/>
              <a:buChar char="●"/>
            </a:pPr>
            <a:r>
              <a:rPr lang="en-US" sz="2000">
                <a:solidFill>
                  <a:schemeClr val="lt1"/>
                </a:solidFill>
                <a:latin typeface="Calibri"/>
                <a:ea typeface="Calibri"/>
                <a:cs typeface="Calibri"/>
                <a:sym typeface="Calibri"/>
              </a:rPr>
              <a:t>NVB Garda Vetting is a legal requirement for all students in advance of attending any practice placements</a:t>
            </a:r>
            <a:endParaRPr sz="2000">
              <a:solidFill>
                <a:schemeClr val="lt1"/>
              </a:solidFill>
              <a:latin typeface="Calibri"/>
              <a:ea typeface="Calibri"/>
              <a:cs typeface="Calibri"/>
              <a:sym typeface="Calibri"/>
            </a:endParaRPr>
          </a:p>
          <a:p>
            <a:pPr indent="-355600" lvl="0" marL="457200" rtl="0" algn="l">
              <a:lnSpc>
                <a:spcPct val="115000"/>
              </a:lnSpc>
              <a:spcBef>
                <a:spcPts val="0"/>
              </a:spcBef>
              <a:spcAft>
                <a:spcPts val="0"/>
              </a:spcAft>
              <a:buClr>
                <a:schemeClr val="lt1"/>
              </a:buClr>
              <a:buSzPts val="2000"/>
              <a:buFont typeface="Calibri"/>
              <a:buChar char="●"/>
            </a:pPr>
            <a:r>
              <a:rPr lang="en-US" sz="2000">
                <a:solidFill>
                  <a:schemeClr val="lt1"/>
                </a:solidFill>
                <a:latin typeface="Calibri"/>
                <a:ea typeface="Calibri"/>
                <a:cs typeface="Calibri"/>
                <a:sym typeface="Calibri"/>
              </a:rPr>
              <a:t>In UCD, this is handled by </a:t>
            </a:r>
            <a:r>
              <a:rPr lang="en-US" sz="2000" u="sng">
                <a:solidFill>
                  <a:schemeClr val="lt1"/>
                </a:solidFill>
                <a:latin typeface="Calibri"/>
                <a:ea typeface="Calibri"/>
                <a:cs typeface="Calibri"/>
                <a:sym typeface="Calibri"/>
                <a:hlinkClick r:id="rId3">
                  <a:extLst>
                    <a:ext uri="{A12FA001-AC4F-418D-AE19-62706E023703}">
                      <ahyp:hlinkClr val="tx"/>
                    </a:ext>
                  </a:extLst>
                </a:hlinkClick>
              </a:rPr>
              <a:t>UCD Student Vetting</a:t>
            </a:r>
            <a:r>
              <a:rPr lang="en-US" sz="2000">
                <a:solidFill>
                  <a:schemeClr val="lt1"/>
                </a:solidFill>
                <a:latin typeface="Calibri"/>
                <a:ea typeface="Calibri"/>
                <a:cs typeface="Calibri"/>
                <a:sym typeface="Calibri"/>
              </a:rPr>
              <a:t> and applications are accessible to you on your SISweb account </a:t>
            </a:r>
            <a:endParaRPr sz="2000">
              <a:solidFill>
                <a:schemeClr val="lt1"/>
              </a:solidFill>
              <a:latin typeface="Calibri"/>
              <a:ea typeface="Calibri"/>
              <a:cs typeface="Calibri"/>
              <a:sym typeface="Calibri"/>
            </a:endParaRPr>
          </a:p>
          <a:p>
            <a:pPr indent="-330200" lvl="1" marL="914400" rtl="0" algn="l">
              <a:lnSpc>
                <a:spcPct val="115000"/>
              </a:lnSpc>
              <a:spcBef>
                <a:spcPts val="0"/>
              </a:spcBef>
              <a:spcAft>
                <a:spcPts val="0"/>
              </a:spcAft>
              <a:buClr>
                <a:schemeClr val="lt1"/>
              </a:buClr>
              <a:buSzPts val="1600"/>
              <a:buFont typeface="Calibri"/>
              <a:buChar char="○"/>
            </a:pPr>
            <a:r>
              <a:rPr lang="en-US" sz="1600">
                <a:solidFill>
                  <a:schemeClr val="lt1"/>
                </a:solidFill>
                <a:latin typeface="Calibri"/>
                <a:ea typeface="Calibri"/>
                <a:cs typeface="Calibri"/>
                <a:sym typeface="Calibri"/>
              </a:rPr>
              <a:t>Upon accepting your CAO offer, you will all have received an email from UCD Student Vetting inviting you to start the process</a:t>
            </a:r>
            <a:endParaRPr sz="1600">
              <a:solidFill>
                <a:schemeClr val="lt1"/>
              </a:solidFill>
              <a:latin typeface="Calibri"/>
              <a:ea typeface="Calibri"/>
              <a:cs typeface="Calibri"/>
              <a:sym typeface="Calibri"/>
            </a:endParaRPr>
          </a:p>
          <a:p>
            <a:pPr indent="-330200" lvl="1" marL="914400" rtl="0" algn="l">
              <a:lnSpc>
                <a:spcPct val="115000"/>
              </a:lnSpc>
              <a:spcBef>
                <a:spcPts val="0"/>
              </a:spcBef>
              <a:spcAft>
                <a:spcPts val="0"/>
              </a:spcAft>
              <a:buClr>
                <a:schemeClr val="lt1"/>
              </a:buClr>
              <a:buSzPts val="1600"/>
              <a:buFont typeface="Calibri"/>
              <a:buChar char="○"/>
            </a:pPr>
            <a:r>
              <a:rPr lang="en-US" sz="1600">
                <a:solidFill>
                  <a:schemeClr val="lt1"/>
                </a:solidFill>
                <a:latin typeface="Calibri"/>
                <a:ea typeface="Calibri"/>
                <a:cs typeface="Calibri"/>
                <a:sym typeface="Calibri"/>
              </a:rPr>
              <a:t>It is your responsibility to ensure that you complete this application</a:t>
            </a:r>
            <a:endParaRPr sz="1600">
              <a:solidFill>
                <a:schemeClr val="lt1"/>
              </a:solidFill>
              <a:latin typeface="Calibri"/>
              <a:ea typeface="Calibri"/>
              <a:cs typeface="Calibri"/>
              <a:sym typeface="Calibri"/>
            </a:endParaRPr>
          </a:p>
          <a:p>
            <a:pPr indent="-355600" lvl="0" marL="457200" rtl="0" algn="l">
              <a:lnSpc>
                <a:spcPct val="115000"/>
              </a:lnSpc>
              <a:spcBef>
                <a:spcPts val="0"/>
              </a:spcBef>
              <a:spcAft>
                <a:spcPts val="0"/>
              </a:spcAft>
              <a:buClr>
                <a:schemeClr val="lt1"/>
              </a:buClr>
              <a:buSzPts val="2000"/>
              <a:buFont typeface="Calibri"/>
              <a:buChar char="●"/>
            </a:pPr>
            <a:r>
              <a:rPr lang="en-US" sz="2000">
                <a:solidFill>
                  <a:schemeClr val="lt1"/>
                </a:solidFill>
                <a:latin typeface="Calibri"/>
                <a:ea typeface="Calibri"/>
                <a:cs typeface="Calibri"/>
                <a:sym typeface="Calibri"/>
              </a:rPr>
              <a:t>Registration to the programme is not considered complete until the outcome of your NVB Garda Vetting has been reviewed by UCD Student Vetting and your parent hospital(s) and they have approved your acceptance. </a:t>
            </a:r>
            <a:endParaRPr sz="2000">
              <a:solidFill>
                <a:schemeClr val="lt1"/>
              </a:solidFill>
              <a:latin typeface="Calibri"/>
              <a:ea typeface="Calibri"/>
              <a:cs typeface="Calibri"/>
              <a:sym typeface="Calibri"/>
            </a:endParaRPr>
          </a:p>
          <a:p>
            <a:pPr indent="-355600" lvl="0" marL="457200" rtl="0" algn="l">
              <a:lnSpc>
                <a:spcPct val="115000"/>
              </a:lnSpc>
              <a:spcBef>
                <a:spcPts val="0"/>
              </a:spcBef>
              <a:spcAft>
                <a:spcPts val="0"/>
              </a:spcAft>
              <a:buClr>
                <a:schemeClr val="lt1"/>
              </a:buClr>
              <a:buSzPts val="2000"/>
              <a:buFont typeface="Calibri"/>
              <a:buChar char="●"/>
            </a:pPr>
            <a:r>
              <a:rPr b="1" i="1" lang="en-US" sz="2000">
                <a:solidFill>
                  <a:schemeClr val="lt1"/>
                </a:solidFill>
                <a:latin typeface="Calibri"/>
                <a:ea typeface="Calibri"/>
                <a:cs typeface="Calibri"/>
                <a:sym typeface="Calibri"/>
              </a:rPr>
              <a:t>Please Note: </a:t>
            </a:r>
            <a:r>
              <a:rPr lang="en-US" sz="2000">
                <a:solidFill>
                  <a:schemeClr val="lt1"/>
                </a:solidFill>
                <a:latin typeface="Calibri"/>
                <a:ea typeface="Calibri"/>
                <a:cs typeface="Calibri"/>
                <a:sym typeface="Calibri"/>
              </a:rPr>
              <a:t>Convictions for certain categories of offences may exclude applicants from the BSc Nursing and BSc Midwifery programmes and as such applicants will be unable to meet the clinical requirements of the programme.</a:t>
            </a:r>
            <a:endParaRPr sz="2000">
              <a:solidFill>
                <a:schemeClr val="lt1"/>
              </a:solidFill>
              <a:latin typeface="Calibri"/>
              <a:ea typeface="Calibri"/>
              <a:cs typeface="Calibri"/>
              <a:sym typeface="Calibri"/>
            </a:endParaRPr>
          </a:p>
          <a:p>
            <a:pPr indent="-355600" lvl="0" marL="457200" rtl="0" algn="l">
              <a:lnSpc>
                <a:spcPct val="115000"/>
              </a:lnSpc>
              <a:spcBef>
                <a:spcPts val="0"/>
              </a:spcBef>
              <a:spcAft>
                <a:spcPts val="0"/>
              </a:spcAft>
              <a:buClr>
                <a:schemeClr val="lt1"/>
              </a:buClr>
              <a:buSzPts val="2000"/>
              <a:buFont typeface="Calibri"/>
              <a:buChar char="●"/>
            </a:pPr>
            <a:r>
              <a:rPr lang="en-US" sz="2000">
                <a:solidFill>
                  <a:schemeClr val="lt1"/>
                </a:solidFill>
                <a:latin typeface="Calibri"/>
                <a:ea typeface="Calibri"/>
                <a:cs typeface="Calibri"/>
                <a:sym typeface="Calibri"/>
              </a:rPr>
              <a:t>Information on completing the vetting process can be found </a:t>
            </a:r>
            <a:r>
              <a:rPr lang="en-US" sz="2000" u="sng">
                <a:solidFill>
                  <a:schemeClr val="lt1"/>
                </a:solidFill>
                <a:latin typeface="Calibri"/>
                <a:ea typeface="Calibri"/>
                <a:cs typeface="Calibri"/>
                <a:sym typeface="Calibri"/>
                <a:hlinkClick r:id="rId4">
                  <a:extLst>
                    <a:ext uri="{A12FA001-AC4F-418D-AE19-62706E023703}">
                      <ahyp:hlinkClr val="tx"/>
                    </a:ext>
                  </a:extLst>
                </a:hlinkClick>
              </a:rPr>
              <a:t>here</a:t>
            </a:r>
            <a:endParaRPr sz="3400">
              <a:solidFill>
                <a:schemeClr val="lt1"/>
              </a:solidFill>
              <a:latin typeface="Calibri"/>
              <a:ea typeface="Calibri"/>
              <a:cs typeface="Calibri"/>
              <a:sym typeface="Calibri"/>
            </a:endParaRPr>
          </a:p>
        </p:txBody>
      </p:sp>
      <p:pic>
        <p:nvPicPr>
          <p:cNvPr id="237" name="Google Shape;237;g2f2bb4fd27a_0_58"/>
          <p:cNvPicPr preferRelativeResize="0"/>
          <p:nvPr/>
        </p:nvPicPr>
        <p:blipFill rotWithShape="1">
          <a:blip r:embed="rId5">
            <a:alphaModFix/>
          </a:blip>
          <a:srcRect b="0" l="0" r="0" t="0"/>
          <a:stretch/>
        </p:blipFill>
        <p:spPr>
          <a:xfrm>
            <a:off x="8130450" y="6180700"/>
            <a:ext cx="1013550" cy="6746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41" name="Shape 241"/>
        <p:cNvGrpSpPr/>
        <p:nvPr/>
      </p:nvGrpSpPr>
      <p:grpSpPr>
        <a:xfrm>
          <a:off x="0" y="0"/>
          <a:ext cx="0" cy="0"/>
          <a:chOff x="0" y="0"/>
          <a:chExt cx="0" cy="0"/>
        </a:xfrm>
      </p:grpSpPr>
      <p:sp>
        <p:nvSpPr>
          <p:cNvPr id="242" name="Google Shape;242;g2f2bb4fd27a_0_76"/>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990"/>
              <a:buNone/>
            </a:pPr>
            <a:r>
              <a:rPr b="1" lang="en-US" sz="3259">
                <a:solidFill>
                  <a:schemeClr val="lt1"/>
                </a:solidFill>
                <a:latin typeface="Calibri"/>
                <a:ea typeface="Calibri"/>
                <a:cs typeface="Calibri"/>
                <a:sym typeface="Calibri"/>
              </a:rPr>
              <a:t>Garda Vetting Disclosure (</a:t>
            </a:r>
            <a:r>
              <a:rPr b="1" lang="en-US" sz="3100">
                <a:solidFill>
                  <a:schemeClr val="lt1"/>
                </a:solidFill>
                <a:latin typeface="Calibri"/>
                <a:ea typeface="Calibri"/>
                <a:cs typeface="Calibri"/>
                <a:sym typeface="Calibri"/>
              </a:rPr>
              <a:t>SISweb</a:t>
            </a:r>
            <a:r>
              <a:rPr b="1" lang="en-US" sz="3259">
                <a:solidFill>
                  <a:schemeClr val="lt1"/>
                </a:solidFill>
                <a:latin typeface="Calibri"/>
                <a:ea typeface="Calibri"/>
                <a:cs typeface="Calibri"/>
                <a:sym typeface="Calibri"/>
              </a:rPr>
              <a:t>)</a:t>
            </a:r>
            <a:endParaRPr b="1" sz="3259">
              <a:solidFill>
                <a:schemeClr val="lt1"/>
              </a:solidFill>
              <a:latin typeface="Calibri"/>
              <a:ea typeface="Calibri"/>
              <a:cs typeface="Calibri"/>
              <a:sym typeface="Calibri"/>
            </a:endParaRPr>
          </a:p>
          <a:p>
            <a:pPr indent="0" lvl="0" marL="0" rtl="0" algn="l">
              <a:lnSpc>
                <a:spcPct val="115000"/>
              </a:lnSpc>
              <a:spcBef>
                <a:spcPts val="1200"/>
              </a:spcBef>
              <a:spcAft>
                <a:spcPts val="0"/>
              </a:spcAft>
              <a:buSzPts val="990"/>
              <a:buNone/>
            </a:pPr>
            <a:r>
              <a:t/>
            </a:r>
            <a:endParaRPr b="1" sz="2560">
              <a:solidFill>
                <a:schemeClr val="lt1"/>
              </a:solidFill>
              <a:latin typeface="Calibri"/>
              <a:ea typeface="Calibri"/>
              <a:cs typeface="Calibri"/>
              <a:sym typeface="Calibri"/>
            </a:endParaRPr>
          </a:p>
          <a:p>
            <a:pPr indent="0" lvl="0" marL="0" rtl="0" algn="l">
              <a:lnSpc>
                <a:spcPct val="115000"/>
              </a:lnSpc>
              <a:spcBef>
                <a:spcPts val="1200"/>
              </a:spcBef>
              <a:spcAft>
                <a:spcPts val="0"/>
              </a:spcAft>
              <a:buSzPts val="990"/>
              <a:buNone/>
            </a:pPr>
            <a:r>
              <a:rPr b="1" lang="en-US" sz="2560">
                <a:solidFill>
                  <a:schemeClr val="lt1"/>
                </a:solidFill>
                <a:latin typeface="Calibri"/>
                <a:ea typeface="Calibri"/>
                <a:cs typeface="Calibri"/>
                <a:sym typeface="Calibri"/>
              </a:rPr>
              <a:t>(Student Vetting Application System)</a:t>
            </a:r>
            <a:endParaRPr b="1" sz="2560">
              <a:solidFill>
                <a:schemeClr val="lt1"/>
              </a:solidFill>
              <a:latin typeface="Calibri"/>
              <a:ea typeface="Calibri"/>
              <a:cs typeface="Calibri"/>
              <a:sym typeface="Calibri"/>
            </a:endParaRPr>
          </a:p>
          <a:p>
            <a:pPr indent="0" lvl="0" marL="0" rtl="0" algn="l">
              <a:lnSpc>
                <a:spcPct val="90000"/>
              </a:lnSpc>
              <a:spcBef>
                <a:spcPts val="1200"/>
              </a:spcBef>
              <a:spcAft>
                <a:spcPts val="0"/>
              </a:spcAft>
              <a:buClr>
                <a:srgbClr val="000000"/>
              </a:buClr>
              <a:buSzPts val="3600"/>
              <a:buFont typeface="Arial"/>
              <a:buNone/>
            </a:pPr>
            <a:r>
              <a:t/>
            </a:r>
            <a:endParaRPr b="1" sz="409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990"/>
              <a:buNone/>
            </a:pPr>
            <a:r>
              <a:t/>
            </a:r>
            <a:endParaRPr b="1" sz="2920">
              <a:solidFill>
                <a:schemeClr val="lt1"/>
              </a:solidFill>
            </a:endParaRPr>
          </a:p>
        </p:txBody>
      </p:sp>
      <p:sp>
        <p:nvSpPr>
          <p:cNvPr id="243" name="Google Shape;243;g2f2bb4fd27a_0_76"/>
          <p:cNvSpPr txBox="1"/>
          <p:nvPr>
            <p:ph idx="1" type="body"/>
          </p:nvPr>
        </p:nvSpPr>
        <p:spPr>
          <a:xfrm>
            <a:off x="311700" y="1384224"/>
            <a:ext cx="8520600" cy="5210100"/>
          </a:xfrm>
          <a:prstGeom prst="rect">
            <a:avLst/>
          </a:prstGeom>
          <a:solidFill>
            <a:schemeClr val="dk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en-US" sz="2800">
                <a:solidFill>
                  <a:schemeClr val="lt1"/>
                </a:solidFill>
                <a:latin typeface="Calibri"/>
                <a:ea typeface="Calibri"/>
                <a:cs typeface="Calibri"/>
                <a:sym typeface="Calibri"/>
              </a:rPr>
              <a:t>Garda Vetting is a two-part process: </a:t>
            </a:r>
            <a:endParaRPr sz="2800">
              <a:solidFill>
                <a:schemeClr val="lt1"/>
              </a:solidFill>
              <a:latin typeface="Calibri"/>
              <a:ea typeface="Calibri"/>
              <a:cs typeface="Calibri"/>
              <a:sym typeface="Calibri"/>
            </a:endParaRPr>
          </a:p>
          <a:p>
            <a:pPr indent="-406400" lvl="0" marL="457200" rtl="0" algn="l">
              <a:lnSpc>
                <a:spcPct val="100000"/>
              </a:lnSpc>
              <a:spcBef>
                <a:spcPts val="1000"/>
              </a:spcBef>
              <a:spcAft>
                <a:spcPts val="0"/>
              </a:spcAft>
              <a:buClr>
                <a:schemeClr val="lt1"/>
              </a:buClr>
              <a:buSzPts val="2800"/>
              <a:buFont typeface="Calibri"/>
              <a:buAutoNum type="arabicPeriod"/>
            </a:pPr>
            <a:r>
              <a:rPr lang="en-US" sz="2800">
                <a:solidFill>
                  <a:schemeClr val="lt1"/>
                </a:solidFill>
                <a:latin typeface="Calibri"/>
                <a:ea typeface="Calibri"/>
                <a:cs typeface="Calibri"/>
                <a:sym typeface="Calibri"/>
              </a:rPr>
              <a:t>UCD Student Vetting Application</a:t>
            </a:r>
            <a:endParaRPr sz="280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1800"/>
              <a:buNone/>
            </a:pPr>
            <a:r>
              <a:t/>
            </a:r>
            <a:endParaRPr b="1" sz="150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1800"/>
              <a:buNone/>
            </a:pPr>
            <a:r>
              <a:rPr b="1" lang="en-US">
                <a:solidFill>
                  <a:schemeClr val="lt1"/>
                </a:solidFill>
                <a:latin typeface="Calibri"/>
                <a:ea typeface="Calibri"/>
                <a:cs typeface="Calibri"/>
                <a:sym typeface="Calibri"/>
              </a:rPr>
              <a:t>What do I need?</a:t>
            </a:r>
            <a:endParaRPr sz="1600">
              <a:solidFill>
                <a:schemeClr val="lt1"/>
              </a:solidFill>
              <a:latin typeface="Trebuchet MS"/>
              <a:ea typeface="Trebuchet MS"/>
              <a:cs typeface="Trebuchet MS"/>
              <a:sym typeface="Trebuchet MS"/>
            </a:endParaRPr>
          </a:p>
          <a:p>
            <a:pPr indent="-342900" lvl="0" marL="457200" rtl="0" algn="l">
              <a:lnSpc>
                <a:spcPct val="100000"/>
              </a:lnSpc>
              <a:spcBef>
                <a:spcPts val="1200"/>
              </a:spcBef>
              <a:spcAft>
                <a:spcPts val="0"/>
              </a:spcAft>
              <a:buClr>
                <a:schemeClr val="lt1"/>
              </a:buClr>
              <a:buSzPts val="1800"/>
              <a:buFont typeface="Calibri"/>
              <a:buChar char="●"/>
            </a:pPr>
            <a:r>
              <a:rPr lang="en-US">
                <a:solidFill>
                  <a:schemeClr val="lt1"/>
                </a:solidFill>
                <a:latin typeface="Calibri"/>
                <a:ea typeface="Calibri"/>
                <a:cs typeface="Calibri"/>
                <a:sym typeface="Calibri"/>
              </a:rPr>
              <a:t>Certified copy of your photo ID: passport or driving license</a:t>
            </a:r>
            <a:endParaRPr sz="1600">
              <a:solidFill>
                <a:schemeClr val="lt1"/>
              </a:solidFill>
              <a:latin typeface="Trebuchet MS"/>
              <a:ea typeface="Trebuchet MS"/>
              <a:cs typeface="Trebuchet MS"/>
              <a:sym typeface="Trebuchet MS"/>
            </a:endParaRPr>
          </a:p>
          <a:p>
            <a:pPr indent="-342900" lvl="0" marL="457200" rtl="0" algn="l">
              <a:lnSpc>
                <a:spcPct val="100000"/>
              </a:lnSpc>
              <a:spcBef>
                <a:spcPts val="0"/>
              </a:spcBef>
              <a:spcAft>
                <a:spcPts val="0"/>
              </a:spcAft>
              <a:buClr>
                <a:schemeClr val="lt1"/>
              </a:buClr>
              <a:buSzPts val="1800"/>
              <a:buFont typeface="Calibri"/>
              <a:buChar char="●"/>
            </a:pPr>
            <a:r>
              <a:rPr lang="en-US">
                <a:solidFill>
                  <a:schemeClr val="lt1"/>
                </a:solidFill>
                <a:latin typeface="Calibri"/>
                <a:ea typeface="Calibri"/>
                <a:cs typeface="Calibri"/>
                <a:sym typeface="Calibri"/>
              </a:rPr>
              <a:t>Certified copy of your proof of address: CAO offer letter, bank statement, lease agreement</a:t>
            </a:r>
            <a:endParaRPr sz="1600">
              <a:solidFill>
                <a:schemeClr val="lt1"/>
              </a:solidFill>
              <a:latin typeface="Trebuchet MS"/>
              <a:ea typeface="Trebuchet MS"/>
              <a:cs typeface="Trebuchet MS"/>
              <a:sym typeface="Trebuchet MS"/>
            </a:endParaRPr>
          </a:p>
          <a:p>
            <a:pPr indent="-342900" lvl="1" marL="914400" rtl="0" algn="l">
              <a:lnSpc>
                <a:spcPct val="100000"/>
              </a:lnSpc>
              <a:spcBef>
                <a:spcPts val="0"/>
              </a:spcBef>
              <a:spcAft>
                <a:spcPts val="0"/>
              </a:spcAft>
              <a:buClr>
                <a:schemeClr val="lt1"/>
              </a:buClr>
              <a:buSzPts val="1800"/>
              <a:buFont typeface="Calibri"/>
              <a:buChar char="○"/>
            </a:pPr>
            <a:r>
              <a:rPr b="1" lang="en-US" sz="1600">
                <a:solidFill>
                  <a:schemeClr val="lt1"/>
                </a:solidFill>
                <a:latin typeface="Calibri"/>
                <a:ea typeface="Calibri"/>
                <a:cs typeface="Calibri"/>
                <a:sym typeface="Calibri"/>
              </a:rPr>
              <a:t>MUST</a:t>
            </a:r>
            <a:r>
              <a:rPr lang="en-US" sz="1600">
                <a:solidFill>
                  <a:schemeClr val="lt1"/>
                </a:solidFill>
                <a:latin typeface="Calibri"/>
                <a:ea typeface="Calibri"/>
                <a:cs typeface="Calibri"/>
                <a:sym typeface="Calibri"/>
              </a:rPr>
              <a:t> be dated within the last 6 months</a:t>
            </a:r>
            <a:endParaRPr sz="1000">
              <a:solidFill>
                <a:schemeClr val="lt1"/>
              </a:solidFill>
              <a:latin typeface="Trebuchet MS"/>
              <a:ea typeface="Trebuchet MS"/>
              <a:cs typeface="Trebuchet MS"/>
              <a:sym typeface="Trebuchet MS"/>
            </a:endParaRPr>
          </a:p>
          <a:p>
            <a:pPr indent="-342900" lvl="1" marL="914400" rtl="0" algn="l">
              <a:lnSpc>
                <a:spcPct val="100000"/>
              </a:lnSpc>
              <a:spcBef>
                <a:spcPts val="0"/>
              </a:spcBef>
              <a:spcAft>
                <a:spcPts val="0"/>
              </a:spcAft>
              <a:buClr>
                <a:schemeClr val="lt1"/>
              </a:buClr>
              <a:buSzPts val="1800"/>
              <a:buFont typeface="Calibri"/>
              <a:buChar char="○"/>
            </a:pPr>
            <a:r>
              <a:rPr b="1" lang="en-US" sz="1600">
                <a:solidFill>
                  <a:schemeClr val="lt1"/>
                </a:solidFill>
                <a:latin typeface="Calibri"/>
                <a:ea typeface="Calibri"/>
                <a:cs typeface="Calibri"/>
                <a:sym typeface="Calibri"/>
              </a:rPr>
              <a:t>MUST</a:t>
            </a:r>
            <a:r>
              <a:rPr lang="en-US" sz="1600">
                <a:solidFill>
                  <a:schemeClr val="lt1"/>
                </a:solidFill>
                <a:latin typeface="Calibri"/>
                <a:ea typeface="Calibri"/>
                <a:cs typeface="Calibri"/>
                <a:sym typeface="Calibri"/>
              </a:rPr>
              <a:t> match address on your NVB1 form</a:t>
            </a:r>
            <a:endParaRPr sz="1000">
              <a:solidFill>
                <a:schemeClr val="lt1"/>
              </a:solidFill>
              <a:latin typeface="Trebuchet MS"/>
              <a:ea typeface="Trebuchet MS"/>
              <a:cs typeface="Trebuchet MS"/>
              <a:sym typeface="Trebuchet MS"/>
            </a:endParaRPr>
          </a:p>
          <a:p>
            <a:pPr indent="-342900" lvl="1" marL="914400" rtl="0" algn="l">
              <a:lnSpc>
                <a:spcPct val="100000"/>
              </a:lnSpc>
              <a:spcBef>
                <a:spcPts val="0"/>
              </a:spcBef>
              <a:spcAft>
                <a:spcPts val="0"/>
              </a:spcAft>
              <a:buClr>
                <a:schemeClr val="lt1"/>
              </a:buClr>
              <a:buSzPts val="1800"/>
              <a:buFont typeface="Calibri"/>
              <a:buChar char="○"/>
            </a:pPr>
            <a:r>
              <a:rPr lang="en-US">
                <a:solidFill>
                  <a:schemeClr val="lt1"/>
                </a:solidFill>
                <a:latin typeface="Calibri"/>
                <a:ea typeface="Calibri"/>
                <a:cs typeface="Calibri"/>
                <a:sym typeface="Calibri"/>
              </a:rPr>
              <a:t>A certified copy of your documents is a copy of original documents stamped by any of the following authorities: Garda Siochana, Practising Chartered and Certified Public Accountants, Practising Solicitors, Embassy Staff, Justice of the Peace, Medical Doctor, UCD Student Desk or the PPAO</a:t>
            </a:r>
            <a:endParaRPr sz="1000">
              <a:solidFill>
                <a:schemeClr val="lt1"/>
              </a:solidFill>
              <a:latin typeface="Trebuchet MS"/>
              <a:ea typeface="Trebuchet MS"/>
              <a:cs typeface="Trebuchet MS"/>
              <a:sym typeface="Trebuchet MS"/>
            </a:endParaRPr>
          </a:p>
          <a:p>
            <a:pPr indent="-342900" lvl="0" marL="457200" rtl="0" algn="l">
              <a:lnSpc>
                <a:spcPct val="100000"/>
              </a:lnSpc>
              <a:spcBef>
                <a:spcPts val="0"/>
              </a:spcBef>
              <a:spcAft>
                <a:spcPts val="0"/>
              </a:spcAft>
              <a:buClr>
                <a:schemeClr val="lt1"/>
              </a:buClr>
              <a:buSzPts val="1800"/>
              <a:buFont typeface="Calibri"/>
              <a:buChar char="●"/>
            </a:pPr>
            <a:r>
              <a:rPr lang="en-US">
                <a:solidFill>
                  <a:schemeClr val="lt1"/>
                </a:solidFill>
                <a:latin typeface="Calibri"/>
                <a:ea typeface="Calibri"/>
                <a:cs typeface="Calibri"/>
                <a:sym typeface="Calibri"/>
              </a:rPr>
              <a:t>Signed NVB1 form (not digitally signed)</a:t>
            </a:r>
            <a:endParaRPr sz="1400">
              <a:solidFill>
                <a:schemeClr val="lt1"/>
              </a:solidFill>
              <a:latin typeface="Trebuchet MS"/>
              <a:ea typeface="Trebuchet MS"/>
              <a:cs typeface="Trebuchet MS"/>
              <a:sym typeface="Trebuchet MS"/>
            </a:endParaRPr>
          </a:p>
          <a:p>
            <a:pPr indent="-342900" lvl="0" marL="457200" rtl="0" algn="l">
              <a:lnSpc>
                <a:spcPct val="100000"/>
              </a:lnSpc>
              <a:spcBef>
                <a:spcPts val="0"/>
              </a:spcBef>
              <a:spcAft>
                <a:spcPts val="0"/>
              </a:spcAft>
              <a:buClr>
                <a:schemeClr val="lt1"/>
              </a:buClr>
              <a:buSzPts val="1800"/>
              <a:buFont typeface="Calibri"/>
              <a:buChar char="●"/>
            </a:pPr>
            <a:r>
              <a:rPr lang="en-US">
                <a:solidFill>
                  <a:schemeClr val="lt1"/>
                </a:solidFill>
                <a:latin typeface="Calibri"/>
                <a:ea typeface="Calibri"/>
                <a:cs typeface="Calibri"/>
                <a:sym typeface="Calibri"/>
              </a:rPr>
              <a:t>Additional documents may re required:</a:t>
            </a:r>
            <a:endParaRPr sz="1400">
              <a:solidFill>
                <a:schemeClr val="lt1"/>
              </a:solidFill>
              <a:latin typeface="Trebuchet MS"/>
              <a:ea typeface="Trebuchet MS"/>
              <a:cs typeface="Trebuchet MS"/>
              <a:sym typeface="Trebuchet MS"/>
            </a:endParaRPr>
          </a:p>
          <a:p>
            <a:pPr indent="-342900" lvl="1" marL="914400" rtl="0" algn="l">
              <a:lnSpc>
                <a:spcPct val="100000"/>
              </a:lnSpc>
              <a:spcBef>
                <a:spcPts val="0"/>
              </a:spcBef>
              <a:spcAft>
                <a:spcPts val="0"/>
              </a:spcAft>
              <a:buClr>
                <a:schemeClr val="lt1"/>
              </a:buClr>
              <a:buSzPts val="1800"/>
              <a:buFont typeface="Calibri"/>
              <a:buChar char="○"/>
            </a:pPr>
            <a:r>
              <a:rPr lang="en-US" sz="1600">
                <a:solidFill>
                  <a:schemeClr val="lt1"/>
                </a:solidFill>
                <a:latin typeface="Calibri"/>
                <a:ea typeface="Calibri"/>
                <a:cs typeface="Calibri"/>
                <a:sym typeface="Calibri"/>
              </a:rPr>
              <a:t>Under 18 - parent/guardian consent form required NVB3 form</a:t>
            </a:r>
            <a:endParaRPr sz="1000">
              <a:solidFill>
                <a:schemeClr val="lt1"/>
              </a:solidFill>
              <a:latin typeface="Trebuchet MS"/>
              <a:ea typeface="Trebuchet MS"/>
              <a:cs typeface="Trebuchet MS"/>
              <a:sym typeface="Trebuchet MS"/>
            </a:endParaRPr>
          </a:p>
          <a:p>
            <a:pPr indent="-336550" lvl="1" marL="914400" rtl="0" algn="l">
              <a:lnSpc>
                <a:spcPct val="100000"/>
              </a:lnSpc>
              <a:spcBef>
                <a:spcPts val="0"/>
              </a:spcBef>
              <a:spcAft>
                <a:spcPts val="0"/>
              </a:spcAft>
              <a:buClr>
                <a:schemeClr val="lt1"/>
              </a:buClr>
              <a:buSzPts val="1700"/>
              <a:buFont typeface="Calibri"/>
              <a:buChar char="○"/>
            </a:pPr>
            <a:r>
              <a:rPr lang="en-US" sz="1600">
                <a:solidFill>
                  <a:schemeClr val="lt1"/>
                </a:solidFill>
                <a:latin typeface="Calibri"/>
                <a:ea typeface="Calibri"/>
                <a:cs typeface="Calibri"/>
                <a:sym typeface="Calibri"/>
              </a:rPr>
              <a:t>Lived overseas for more than 6 months since the age</a:t>
            </a:r>
            <a:r>
              <a:rPr lang="en-US" sz="1500">
                <a:solidFill>
                  <a:schemeClr val="lt1"/>
                </a:solidFill>
                <a:latin typeface="Calibri"/>
                <a:ea typeface="Calibri"/>
                <a:cs typeface="Calibri"/>
                <a:sym typeface="Calibri"/>
              </a:rPr>
              <a:t> of 18 – Police Certificate(s)</a:t>
            </a:r>
            <a:endParaRPr sz="700">
              <a:solidFill>
                <a:schemeClr val="lt1"/>
              </a:solidFill>
              <a:highlight>
                <a:srgbClr val="FFFFFF"/>
              </a:highlight>
              <a:latin typeface="Calibri"/>
              <a:ea typeface="Calibri"/>
              <a:cs typeface="Calibri"/>
              <a:sym typeface="Calibri"/>
            </a:endParaRPr>
          </a:p>
        </p:txBody>
      </p:sp>
      <p:pic>
        <p:nvPicPr>
          <p:cNvPr id="244" name="Google Shape;244;g2f2bb4fd27a_0_76"/>
          <p:cNvPicPr preferRelativeResize="0"/>
          <p:nvPr/>
        </p:nvPicPr>
        <p:blipFill rotWithShape="1">
          <a:blip r:embed="rId3">
            <a:alphaModFix/>
          </a:blip>
          <a:srcRect b="0" l="0" r="0" t="0"/>
          <a:stretch/>
        </p:blipFill>
        <p:spPr>
          <a:xfrm>
            <a:off x="8130450" y="6180700"/>
            <a:ext cx="1013550" cy="6746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48" name="Shape 248"/>
        <p:cNvGrpSpPr/>
        <p:nvPr/>
      </p:nvGrpSpPr>
      <p:grpSpPr>
        <a:xfrm>
          <a:off x="0" y="0"/>
          <a:ext cx="0" cy="0"/>
          <a:chOff x="0" y="0"/>
          <a:chExt cx="0" cy="0"/>
        </a:xfrm>
      </p:grpSpPr>
      <p:sp>
        <p:nvSpPr>
          <p:cNvPr id="249" name="Google Shape;249;g2f2bb4fd27a_0_64"/>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990"/>
              <a:buNone/>
            </a:pPr>
            <a:r>
              <a:rPr b="1" lang="en-US" sz="3259">
                <a:solidFill>
                  <a:schemeClr val="lt1"/>
                </a:solidFill>
                <a:latin typeface="Calibri"/>
                <a:ea typeface="Calibri"/>
                <a:cs typeface="Calibri"/>
                <a:sym typeface="Calibri"/>
              </a:rPr>
              <a:t>Garda Vetting Disclosure (</a:t>
            </a:r>
            <a:r>
              <a:rPr b="1" lang="en-US" sz="3100">
                <a:solidFill>
                  <a:schemeClr val="lt1"/>
                </a:solidFill>
                <a:latin typeface="Calibri"/>
                <a:ea typeface="Calibri"/>
                <a:cs typeface="Calibri"/>
                <a:sym typeface="Calibri"/>
              </a:rPr>
              <a:t>SISweb</a:t>
            </a:r>
            <a:r>
              <a:rPr b="1" lang="en-US" sz="3259">
                <a:solidFill>
                  <a:schemeClr val="lt1"/>
                </a:solidFill>
                <a:latin typeface="Calibri"/>
                <a:ea typeface="Calibri"/>
                <a:cs typeface="Calibri"/>
                <a:sym typeface="Calibri"/>
              </a:rPr>
              <a:t>)</a:t>
            </a:r>
            <a:endParaRPr b="1" sz="3259">
              <a:solidFill>
                <a:schemeClr val="lt1"/>
              </a:solidFill>
              <a:latin typeface="Calibri"/>
              <a:ea typeface="Calibri"/>
              <a:cs typeface="Calibri"/>
              <a:sym typeface="Calibri"/>
            </a:endParaRPr>
          </a:p>
          <a:p>
            <a:pPr indent="0" lvl="0" marL="0" rtl="0" algn="l">
              <a:lnSpc>
                <a:spcPct val="115000"/>
              </a:lnSpc>
              <a:spcBef>
                <a:spcPts val="1200"/>
              </a:spcBef>
              <a:spcAft>
                <a:spcPts val="0"/>
              </a:spcAft>
              <a:buSzPts val="990"/>
              <a:buNone/>
            </a:pPr>
            <a:r>
              <a:t/>
            </a:r>
            <a:endParaRPr b="1" sz="2560">
              <a:solidFill>
                <a:schemeClr val="lt1"/>
              </a:solidFill>
              <a:latin typeface="Calibri"/>
              <a:ea typeface="Calibri"/>
              <a:cs typeface="Calibri"/>
              <a:sym typeface="Calibri"/>
            </a:endParaRPr>
          </a:p>
          <a:p>
            <a:pPr indent="0" lvl="0" marL="0" rtl="0" algn="l">
              <a:lnSpc>
                <a:spcPct val="115000"/>
              </a:lnSpc>
              <a:spcBef>
                <a:spcPts val="1200"/>
              </a:spcBef>
              <a:spcAft>
                <a:spcPts val="0"/>
              </a:spcAft>
              <a:buSzPts val="990"/>
              <a:buNone/>
            </a:pPr>
            <a:r>
              <a:rPr b="1" lang="en-US" sz="2560">
                <a:solidFill>
                  <a:schemeClr val="lt1"/>
                </a:solidFill>
                <a:latin typeface="Calibri"/>
                <a:ea typeface="Calibri"/>
                <a:cs typeface="Calibri"/>
                <a:sym typeface="Calibri"/>
              </a:rPr>
              <a:t>(Student Vetting Application System)</a:t>
            </a:r>
            <a:endParaRPr b="1" sz="2560">
              <a:solidFill>
                <a:schemeClr val="lt1"/>
              </a:solidFill>
              <a:latin typeface="Calibri"/>
              <a:ea typeface="Calibri"/>
              <a:cs typeface="Calibri"/>
              <a:sym typeface="Calibri"/>
            </a:endParaRPr>
          </a:p>
          <a:p>
            <a:pPr indent="0" lvl="0" marL="0" rtl="0" algn="l">
              <a:lnSpc>
                <a:spcPct val="90000"/>
              </a:lnSpc>
              <a:spcBef>
                <a:spcPts val="1200"/>
              </a:spcBef>
              <a:spcAft>
                <a:spcPts val="0"/>
              </a:spcAft>
              <a:buClr>
                <a:srgbClr val="000000"/>
              </a:buClr>
              <a:buSzPts val="3600"/>
              <a:buFont typeface="Arial"/>
              <a:buNone/>
            </a:pPr>
            <a:r>
              <a:t/>
            </a:r>
            <a:endParaRPr b="1" sz="409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990"/>
              <a:buNone/>
            </a:pPr>
            <a:r>
              <a:t/>
            </a:r>
            <a:endParaRPr b="1" sz="2920">
              <a:solidFill>
                <a:schemeClr val="lt1"/>
              </a:solidFill>
            </a:endParaRPr>
          </a:p>
        </p:txBody>
      </p:sp>
      <p:sp>
        <p:nvSpPr>
          <p:cNvPr id="250" name="Google Shape;250;g2f2bb4fd27a_0_64"/>
          <p:cNvSpPr txBox="1"/>
          <p:nvPr>
            <p:ph idx="1" type="body"/>
          </p:nvPr>
        </p:nvSpPr>
        <p:spPr>
          <a:xfrm>
            <a:off x="311700" y="1384224"/>
            <a:ext cx="8520600" cy="5210100"/>
          </a:xfrm>
          <a:prstGeom prst="rect">
            <a:avLst/>
          </a:prstGeom>
          <a:solidFill>
            <a:schemeClr val="dk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en-US" sz="2800">
                <a:solidFill>
                  <a:schemeClr val="lt1"/>
                </a:solidFill>
                <a:latin typeface="Calibri"/>
                <a:ea typeface="Calibri"/>
                <a:cs typeface="Calibri"/>
                <a:sym typeface="Calibri"/>
              </a:rPr>
              <a:t>Garda Vetting is a two-part process: </a:t>
            </a:r>
            <a:endParaRPr sz="2800">
              <a:solidFill>
                <a:schemeClr val="lt1"/>
              </a:solidFill>
              <a:latin typeface="Calibri"/>
              <a:ea typeface="Calibri"/>
              <a:cs typeface="Calibri"/>
              <a:sym typeface="Calibri"/>
            </a:endParaRPr>
          </a:p>
          <a:p>
            <a:pPr indent="0" lvl="0" marL="0" rtl="0" algn="l">
              <a:lnSpc>
                <a:spcPct val="100000"/>
              </a:lnSpc>
              <a:spcBef>
                <a:spcPts val="1000"/>
              </a:spcBef>
              <a:spcAft>
                <a:spcPts val="0"/>
              </a:spcAft>
              <a:buSzPts val="1800"/>
              <a:buNone/>
            </a:pPr>
            <a:r>
              <a:rPr lang="en-US" sz="2800">
                <a:solidFill>
                  <a:schemeClr val="lt1"/>
                </a:solidFill>
                <a:latin typeface="Calibri"/>
                <a:ea typeface="Calibri"/>
                <a:cs typeface="Calibri"/>
                <a:sym typeface="Calibri"/>
              </a:rPr>
              <a:t>2. NVB Vetting</a:t>
            </a:r>
            <a:r>
              <a:rPr lang="en-US" sz="3600">
                <a:solidFill>
                  <a:schemeClr val="lt1"/>
                </a:solidFill>
                <a:latin typeface="Calibri"/>
                <a:ea typeface="Calibri"/>
                <a:cs typeface="Calibri"/>
                <a:sym typeface="Calibri"/>
              </a:rPr>
              <a:t> </a:t>
            </a:r>
            <a:endParaRPr sz="280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1800"/>
              <a:buNone/>
            </a:pPr>
            <a:r>
              <a:t/>
            </a:r>
            <a:endParaRPr b="1" sz="1500">
              <a:solidFill>
                <a:schemeClr val="lt1"/>
              </a:solidFill>
              <a:latin typeface="Calibri"/>
              <a:ea typeface="Calibri"/>
              <a:cs typeface="Calibri"/>
              <a:sym typeface="Calibri"/>
            </a:endParaRPr>
          </a:p>
          <a:p>
            <a:pPr indent="0" lvl="0" marL="0" rtl="0" algn="l">
              <a:lnSpc>
                <a:spcPct val="100000"/>
              </a:lnSpc>
              <a:spcBef>
                <a:spcPts val="0"/>
              </a:spcBef>
              <a:spcAft>
                <a:spcPts val="0"/>
              </a:spcAft>
              <a:buClr>
                <a:srgbClr val="000000"/>
              </a:buClr>
              <a:buSzPts val="1600"/>
              <a:buFont typeface="Arial"/>
              <a:buNone/>
            </a:pPr>
            <a:r>
              <a:rPr b="1" lang="en-US" sz="2100">
                <a:solidFill>
                  <a:schemeClr val="lt1"/>
                </a:solidFill>
                <a:latin typeface="Calibri"/>
                <a:ea typeface="Calibri"/>
                <a:cs typeface="Calibri"/>
                <a:sym typeface="Calibri"/>
              </a:rPr>
              <a:t>What do I do?</a:t>
            </a:r>
            <a:endParaRPr sz="2100">
              <a:solidFill>
                <a:schemeClr val="lt1"/>
              </a:solidFill>
              <a:latin typeface="Calibri"/>
              <a:ea typeface="Calibri"/>
              <a:cs typeface="Calibri"/>
              <a:sym typeface="Calibri"/>
            </a:endParaRPr>
          </a:p>
          <a:p>
            <a:pPr indent="-328930" lvl="0" marL="457200" rtl="0" algn="l">
              <a:lnSpc>
                <a:spcPct val="100000"/>
              </a:lnSpc>
              <a:spcBef>
                <a:spcPts val="0"/>
              </a:spcBef>
              <a:spcAft>
                <a:spcPts val="0"/>
              </a:spcAft>
              <a:buClr>
                <a:schemeClr val="lt1"/>
              </a:buClr>
              <a:buSzPts val="1580"/>
              <a:buFont typeface="Calibri"/>
              <a:buChar char="●"/>
            </a:pPr>
            <a:r>
              <a:rPr lang="en-US" sz="2100">
                <a:solidFill>
                  <a:schemeClr val="lt1"/>
                </a:solidFill>
                <a:latin typeface="Calibri"/>
                <a:ea typeface="Calibri"/>
                <a:cs typeface="Calibri"/>
                <a:sym typeface="Calibri"/>
              </a:rPr>
              <a:t>Check email regularly for invitation from </a:t>
            </a:r>
            <a:r>
              <a:rPr lang="en-US" sz="2100" u="sng">
                <a:solidFill>
                  <a:schemeClr val="lt1"/>
                </a:solidFill>
                <a:latin typeface="Calibri"/>
                <a:ea typeface="Calibri"/>
                <a:cs typeface="Calibri"/>
                <a:sym typeface="Calibri"/>
                <a:hlinkClick r:id="rId3">
                  <a:extLst>
                    <a:ext uri="{A12FA001-AC4F-418D-AE19-62706E023703}">
                      <ahyp:hlinkClr val="tx"/>
                    </a:ext>
                  </a:extLst>
                </a:hlinkClick>
              </a:rPr>
              <a:t>evetting.donotreply@garda.ie</a:t>
            </a:r>
            <a:r>
              <a:rPr lang="en-US" sz="2100">
                <a:solidFill>
                  <a:schemeClr val="lt1"/>
                </a:solidFill>
                <a:latin typeface="Calibri"/>
                <a:ea typeface="Calibri"/>
                <a:cs typeface="Calibri"/>
                <a:sym typeface="Calibri"/>
              </a:rPr>
              <a:t> </a:t>
            </a:r>
            <a:endParaRPr sz="1300">
              <a:solidFill>
                <a:schemeClr val="lt1"/>
              </a:solidFill>
              <a:latin typeface="Calibri"/>
              <a:ea typeface="Calibri"/>
              <a:cs typeface="Calibri"/>
              <a:sym typeface="Calibri"/>
            </a:endParaRPr>
          </a:p>
          <a:p>
            <a:pPr indent="-328930" lvl="0" marL="457200" rtl="0" algn="l">
              <a:lnSpc>
                <a:spcPct val="100000"/>
              </a:lnSpc>
              <a:spcBef>
                <a:spcPts val="1200"/>
              </a:spcBef>
              <a:spcAft>
                <a:spcPts val="0"/>
              </a:spcAft>
              <a:buClr>
                <a:schemeClr val="lt1"/>
              </a:buClr>
              <a:buSzPts val="1580"/>
              <a:buFont typeface="Calibri"/>
              <a:buChar char="●"/>
            </a:pPr>
            <a:r>
              <a:rPr lang="en-US" sz="2100">
                <a:solidFill>
                  <a:schemeClr val="lt1"/>
                </a:solidFill>
                <a:latin typeface="Calibri"/>
                <a:ea typeface="Calibri"/>
                <a:cs typeface="Calibri"/>
                <a:sym typeface="Calibri"/>
              </a:rPr>
              <a:t>As soon as it arrives login and complete:</a:t>
            </a:r>
            <a:endParaRPr sz="2100">
              <a:solidFill>
                <a:schemeClr val="lt1"/>
              </a:solidFill>
              <a:latin typeface="Calibri"/>
              <a:ea typeface="Calibri"/>
              <a:cs typeface="Calibri"/>
              <a:sym typeface="Calibri"/>
            </a:endParaRPr>
          </a:p>
          <a:p>
            <a:pPr indent="-328930" lvl="1" marL="914400" rtl="0" algn="l">
              <a:lnSpc>
                <a:spcPct val="100000"/>
              </a:lnSpc>
              <a:spcBef>
                <a:spcPts val="1200"/>
              </a:spcBef>
              <a:spcAft>
                <a:spcPts val="0"/>
              </a:spcAft>
              <a:buClr>
                <a:schemeClr val="lt1"/>
              </a:buClr>
              <a:buSzPts val="1580"/>
              <a:buFont typeface="Calibri"/>
              <a:buChar char="○"/>
            </a:pPr>
            <a:r>
              <a:rPr lang="en-US" sz="1500">
                <a:solidFill>
                  <a:schemeClr val="lt1"/>
                </a:solidFill>
                <a:latin typeface="Calibri"/>
                <a:ea typeface="Calibri"/>
                <a:cs typeface="Calibri"/>
                <a:sym typeface="Calibri"/>
              </a:rPr>
              <a:t>Previous addresses since birth</a:t>
            </a:r>
            <a:endParaRPr sz="1100">
              <a:solidFill>
                <a:schemeClr val="lt1"/>
              </a:solidFill>
              <a:latin typeface="Calibri"/>
              <a:ea typeface="Calibri"/>
              <a:cs typeface="Calibri"/>
              <a:sym typeface="Calibri"/>
            </a:endParaRPr>
          </a:p>
          <a:p>
            <a:pPr indent="-328930" lvl="1" marL="914400" rtl="0" algn="l">
              <a:lnSpc>
                <a:spcPct val="100000"/>
              </a:lnSpc>
              <a:spcBef>
                <a:spcPts val="1200"/>
              </a:spcBef>
              <a:spcAft>
                <a:spcPts val="0"/>
              </a:spcAft>
              <a:buClr>
                <a:schemeClr val="lt1"/>
              </a:buClr>
              <a:buSzPts val="1580"/>
              <a:buFont typeface="Calibri"/>
              <a:buChar char="○"/>
            </a:pPr>
            <a:r>
              <a:rPr lang="en-US" sz="1500">
                <a:solidFill>
                  <a:schemeClr val="lt1"/>
                </a:solidFill>
                <a:latin typeface="Calibri"/>
                <a:ea typeface="Calibri"/>
                <a:cs typeface="Calibri"/>
                <a:sym typeface="Calibri"/>
              </a:rPr>
              <a:t>Any previous names you were also known as: maiden name, change of name etc</a:t>
            </a:r>
            <a:endParaRPr sz="1500">
              <a:solidFill>
                <a:schemeClr val="lt1"/>
              </a:solidFill>
              <a:latin typeface="Calibri"/>
              <a:ea typeface="Calibri"/>
              <a:cs typeface="Calibri"/>
              <a:sym typeface="Calibri"/>
            </a:endParaRPr>
          </a:p>
          <a:p>
            <a:pPr indent="-328930" lvl="1" marL="914400" rtl="0" algn="l">
              <a:lnSpc>
                <a:spcPct val="100000"/>
              </a:lnSpc>
              <a:spcBef>
                <a:spcPts val="1200"/>
              </a:spcBef>
              <a:spcAft>
                <a:spcPts val="0"/>
              </a:spcAft>
              <a:buClr>
                <a:schemeClr val="lt1"/>
              </a:buClr>
              <a:buSzPts val="1580"/>
              <a:buFont typeface="Calibri"/>
              <a:buChar char="○"/>
            </a:pPr>
            <a:r>
              <a:rPr lang="en-US" sz="1500">
                <a:solidFill>
                  <a:schemeClr val="lt1"/>
                </a:solidFill>
                <a:latin typeface="Calibri"/>
                <a:ea typeface="Calibri"/>
                <a:cs typeface="Calibri"/>
                <a:sym typeface="Calibri"/>
              </a:rPr>
              <a:t>Passport number</a:t>
            </a:r>
            <a:endParaRPr sz="1100">
              <a:solidFill>
                <a:schemeClr val="lt1"/>
              </a:solidFill>
              <a:latin typeface="Calibri"/>
              <a:ea typeface="Calibri"/>
              <a:cs typeface="Calibri"/>
              <a:sym typeface="Calibri"/>
            </a:endParaRPr>
          </a:p>
          <a:p>
            <a:pPr indent="-328930" lvl="0" marL="457200" rtl="0" algn="l">
              <a:lnSpc>
                <a:spcPct val="100000"/>
              </a:lnSpc>
              <a:spcBef>
                <a:spcPts val="1200"/>
              </a:spcBef>
              <a:spcAft>
                <a:spcPts val="0"/>
              </a:spcAft>
              <a:buClr>
                <a:schemeClr val="lt1"/>
              </a:buClr>
              <a:buSzPts val="1580"/>
              <a:buFont typeface="Calibri"/>
              <a:buChar char="●"/>
            </a:pPr>
            <a:r>
              <a:rPr lang="en-US" sz="2100">
                <a:solidFill>
                  <a:schemeClr val="lt1"/>
                </a:solidFill>
                <a:latin typeface="Calibri"/>
                <a:ea typeface="Calibri"/>
                <a:cs typeface="Calibri"/>
                <a:sym typeface="Calibri"/>
              </a:rPr>
              <a:t>NVB vetting can take up to 2-3 weeks</a:t>
            </a:r>
            <a:endParaRPr sz="1300">
              <a:solidFill>
                <a:schemeClr val="lt1"/>
              </a:solidFill>
              <a:latin typeface="Calibri"/>
              <a:ea typeface="Calibri"/>
              <a:cs typeface="Calibri"/>
              <a:sym typeface="Calibri"/>
            </a:endParaRPr>
          </a:p>
          <a:p>
            <a:pPr indent="-328930" lvl="0" marL="457200" rtl="0" algn="l">
              <a:lnSpc>
                <a:spcPct val="100000"/>
              </a:lnSpc>
              <a:spcBef>
                <a:spcPts val="1200"/>
              </a:spcBef>
              <a:spcAft>
                <a:spcPts val="0"/>
              </a:spcAft>
              <a:buClr>
                <a:schemeClr val="lt1"/>
              </a:buClr>
              <a:buSzPts val="1580"/>
              <a:buFont typeface="Calibri"/>
              <a:buChar char="●"/>
            </a:pPr>
            <a:r>
              <a:rPr lang="en-US" sz="2100">
                <a:solidFill>
                  <a:schemeClr val="lt1"/>
                </a:solidFill>
                <a:latin typeface="Calibri"/>
                <a:ea typeface="Calibri"/>
                <a:cs typeface="Calibri"/>
                <a:sym typeface="Calibri"/>
              </a:rPr>
              <a:t>Check email regularly for result of outcome</a:t>
            </a:r>
            <a:endParaRPr sz="1300">
              <a:solidFill>
                <a:schemeClr val="lt1"/>
              </a:solidFill>
              <a:latin typeface="Calibri"/>
              <a:ea typeface="Calibri"/>
              <a:cs typeface="Calibri"/>
              <a:sym typeface="Calibri"/>
            </a:endParaRPr>
          </a:p>
          <a:p>
            <a:pPr indent="-328930" lvl="0" marL="457200" rtl="0" algn="l">
              <a:lnSpc>
                <a:spcPct val="100000"/>
              </a:lnSpc>
              <a:spcBef>
                <a:spcPts val="1200"/>
              </a:spcBef>
              <a:spcAft>
                <a:spcPts val="0"/>
              </a:spcAft>
              <a:buClr>
                <a:schemeClr val="lt1"/>
              </a:buClr>
              <a:buSzPts val="1580"/>
              <a:buFont typeface="Calibri"/>
              <a:buChar char="●"/>
            </a:pPr>
            <a:r>
              <a:rPr lang="en-US" sz="2100">
                <a:solidFill>
                  <a:schemeClr val="lt1"/>
                </a:solidFill>
                <a:latin typeface="Calibri"/>
                <a:ea typeface="Calibri"/>
                <a:cs typeface="Calibri"/>
                <a:sym typeface="Calibri"/>
              </a:rPr>
              <a:t>If you require Police Certificate(s), your NVB vetting outcome is not released until the certificates are received</a:t>
            </a:r>
            <a:endParaRPr sz="1300">
              <a:solidFill>
                <a:schemeClr val="lt1"/>
              </a:solidFill>
              <a:latin typeface="Calibri"/>
              <a:ea typeface="Calibri"/>
              <a:cs typeface="Calibri"/>
              <a:sym typeface="Calibri"/>
            </a:endParaRPr>
          </a:p>
        </p:txBody>
      </p:sp>
      <p:pic>
        <p:nvPicPr>
          <p:cNvPr id="251" name="Google Shape;251;g2f2bb4fd27a_0_64"/>
          <p:cNvPicPr preferRelativeResize="0"/>
          <p:nvPr/>
        </p:nvPicPr>
        <p:blipFill rotWithShape="1">
          <a:blip r:embed="rId4">
            <a:alphaModFix/>
          </a:blip>
          <a:srcRect b="0" l="0" r="0" t="0"/>
          <a:stretch/>
        </p:blipFill>
        <p:spPr>
          <a:xfrm>
            <a:off x="8130450" y="6180700"/>
            <a:ext cx="1013550" cy="6746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55" name="Shape 255"/>
        <p:cNvGrpSpPr/>
        <p:nvPr/>
      </p:nvGrpSpPr>
      <p:grpSpPr>
        <a:xfrm>
          <a:off x="0" y="0"/>
          <a:ext cx="0" cy="0"/>
          <a:chOff x="0" y="0"/>
          <a:chExt cx="0" cy="0"/>
        </a:xfrm>
      </p:grpSpPr>
      <p:sp>
        <p:nvSpPr>
          <p:cNvPr id="256" name="Google Shape;256;g2f2bb4fd27a_0_82"/>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800"/>
              <a:buNone/>
            </a:pPr>
            <a:r>
              <a:rPr b="1" lang="en-US" sz="3600">
                <a:solidFill>
                  <a:schemeClr val="lt1"/>
                </a:solidFill>
                <a:latin typeface="Calibri"/>
                <a:ea typeface="Calibri"/>
                <a:cs typeface="Calibri"/>
                <a:sym typeface="Calibri"/>
              </a:rPr>
              <a:t>NMBI Candidate Registration </a:t>
            </a:r>
            <a:endParaRPr b="1" sz="3600">
              <a:solidFill>
                <a:schemeClr val="lt1"/>
              </a:solidFill>
              <a:latin typeface="Calibri"/>
              <a:ea typeface="Calibri"/>
              <a:cs typeface="Calibri"/>
              <a:sym typeface="Calibri"/>
            </a:endParaRPr>
          </a:p>
          <a:p>
            <a:pPr indent="0" lvl="0" marL="0" rtl="0" algn="l">
              <a:lnSpc>
                <a:spcPct val="115000"/>
              </a:lnSpc>
              <a:spcBef>
                <a:spcPts val="1200"/>
              </a:spcBef>
              <a:spcAft>
                <a:spcPts val="0"/>
              </a:spcAft>
              <a:buSzPts val="990"/>
              <a:buNone/>
            </a:pPr>
            <a:r>
              <a:t/>
            </a:r>
            <a:endParaRPr b="1" sz="3259">
              <a:solidFill>
                <a:schemeClr val="lt1"/>
              </a:solidFill>
              <a:latin typeface="Calibri"/>
              <a:ea typeface="Calibri"/>
              <a:cs typeface="Calibri"/>
              <a:sym typeface="Calibri"/>
            </a:endParaRPr>
          </a:p>
          <a:p>
            <a:pPr indent="0" lvl="0" marL="0" rtl="0" algn="l">
              <a:lnSpc>
                <a:spcPct val="90000"/>
              </a:lnSpc>
              <a:spcBef>
                <a:spcPts val="1200"/>
              </a:spcBef>
              <a:spcAft>
                <a:spcPts val="0"/>
              </a:spcAft>
              <a:buClr>
                <a:srgbClr val="000000"/>
              </a:buClr>
              <a:buSzPts val="3600"/>
              <a:buFont typeface="Arial"/>
              <a:buNone/>
            </a:pPr>
            <a:r>
              <a:t/>
            </a:r>
            <a:endParaRPr b="1" sz="409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990"/>
              <a:buNone/>
            </a:pPr>
            <a:r>
              <a:t/>
            </a:r>
            <a:endParaRPr b="1" sz="2920">
              <a:solidFill>
                <a:schemeClr val="lt1"/>
              </a:solidFill>
            </a:endParaRPr>
          </a:p>
        </p:txBody>
      </p:sp>
      <p:sp>
        <p:nvSpPr>
          <p:cNvPr id="257" name="Google Shape;257;g2f2bb4fd27a_0_82"/>
          <p:cNvSpPr txBox="1"/>
          <p:nvPr>
            <p:ph idx="1" type="body"/>
          </p:nvPr>
        </p:nvSpPr>
        <p:spPr>
          <a:xfrm>
            <a:off x="311700" y="1384225"/>
            <a:ext cx="8736600" cy="5430000"/>
          </a:xfrm>
          <a:prstGeom prst="rect">
            <a:avLst/>
          </a:prstGeom>
          <a:solidFill>
            <a:schemeClr val="dk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US" sz="2400">
                <a:solidFill>
                  <a:schemeClr val="lt1"/>
                </a:solidFill>
                <a:latin typeface="Calibri"/>
                <a:ea typeface="Calibri"/>
                <a:cs typeface="Calibri"/>
                <a:sym typeface="Calibri"/>
              </a:rPr>
              <a:t>NMBI have a statutory obligation to keep a candidate register of students on nursing and midwifery programmes </a:t>
            </a:r>
            <a:endParaRPr sz="1400">
              <a:solidFill>
                <a:srgbClr val="000000"/>
              </a:solidFill>
            </a:endParaRPr>
          </a:p>
          <a:p>
            <a:pPr indent="-355600" lvl="0" marL="457200" rtl="0" algn="l">
              <a:lnSpc>
                <a:spcPct val="100000"/>
              </a:lnSpc>
              <a:spcBef>
                <a:spcPts val="0"/>
              </a:spcBef>
              <a:spcAft>
                <a:spcPts val="0"/>
              </a:spcAft>
              <a:buClr>
                <a:schemeClr val="lt1"/>
              </a:buClr>
              <a:buSzPts val="2000"/>
              <a:buFont typeface="Calibri"/>
              <a:buChar char="•"/>
            </a:pPr>
            <a:r>
              <a:rPr lang="en-US" sz="2000">
                <a:solidFill>
                  <a:schemeClr val="lt1"/>
                </a:solidFill>
                <a:latin typeface="Calibri"/>
                <a:ea typeface="Calibri"/>
                <a:cs typeface="Calibri"/>
                <a:sym typeface="Calibri"/>
              </a:rPr>
              <a:t>Students must register within 60 days of commencing their programme</a:t>
            </a:r>
            <a:endParaRPr sz="1400">
              <a:solidFill>
                <a:srgbClr val="000000"/>
              </a:solidFill>
            </a:endParaRPr>
          </a:p>
          <a:p>
            <a:pPr indent="-355600" lvl="0" marL="457200" rtl="0" algn="l">
              <a:lnSpc>
                <a:spcPct val="100000"/>
              </a:lnSpc>
              <a:spcBef>
                <a:spcPts val="0"/>
              </a:spcBef>
              <a:spcAft>
                <a:spcPts val="0"/>
              </a:spcAft>
              <a:buClr>
                <a:schemeClr val="lt1"/>
              </a:buClr>
              <a:buSzPts val="2000"/>
              <a:buFont typeface="Calibri"/>
              <a:buChar char="•"/>
            </a:pPr>
            <a:r>
              <a:rPr lang="en-US" sz="2000">
                <a:solidFill>
                  <a:schemeClr val="lt1"/>
                </a:solidFill>
                <a:latin typeface="Calibri"/>
                <a:ea typeface="Calibri"/>
                <a:cs typeface="Calibri"/>
                <a:sym typeface="Calibri"/>
              </a:rPr>
              <a:t>Students not on the candidate register will be unable to attend ANY practice placements and will be  ineligible to apply on completion of the programme for their PIN/license to work</a:t>
            </a:r>
            <a:endParaRPr sz="1400">
              <a:solidFill>
                <a:srgbClr val="000000"/>
              </a:solidFill>
            </a:endParaRPr>
          </a:p>
          <a:p>
            <a:pPr indent="0" lvl="0" marL="0" rtl="0" algn="l">
              <a:lnSpc>
                <a:spcPct val="100000"/>
              </a:lnSpc>
              <a:spcBef>
                <a:spcPts val="0"/>
              </a:spcBef>
              <a:spcAft>
                <a:spcPts val="0"/>
              </a:spcAft>
              <a:buSzPts val="1800"/>
              <a:buNone/>
            </a:pPr>
            <a:r>
              <a:t/>
            </a:r>
            <a:endParaRPr sz="200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1800"/>
              <a:buNone/>
            </a:pPr>
            <a:r>
              <a:rPr lang="en-US" sz="2000">
                <a:solidFill>
                  <a:schemeClr val="lt1"/>
                </a:solidFill>
                <a:latin typeface="Calibri"/>
                <a:ea typeface="Calibri"/>
                <a:cs typeface="Calibri"/>
                <a:sym typeface="Calibri"/>
              </a:rPr>
              <a:t>Information on registering is contained in the Orientation Pack </a:t>
            </a:r>
            <a:endParaRPr sz="200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1800"/>
              <a:buNone/>
            </a:pPr>
            <a:r>
              <a:rPr lang="en-US" sz="2000">
                <a:solidFill>
                  <a:schemeClr val="lt1"/>
                </a:solidFill>
                <a:latin typeface="Calibri"/>
                <a:ea typeface="Calibri"/>
                <a:cs typeface="Calibri"/>
                <a:sym typeface="Calibri"/>
              </a:rPr>
              <a:t>you received</a:t>
            </a:r>
            <a:endParaRPr sz="200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1800"/>
              <a:buNone/>
            </a:pPr>
            <a:r>
              <a:t/>
            </a:r>
            <a:endParaRPr sz="200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1800"/>
              <a:buNone/>
            </a:pPr>
            <a:r>
              <a:rPr lang="en-US" sz="2000">
                <a:solidFill>
                  <a:schemeClr val="lt1"/>
                </a:solidFill>
                <a:latin typeface="Calibri"/>
                <a:ea typeface="Calibri"/>
                <a:cs typeface="Calibri"/>
                <a:sym typeface="Calibri"/>
              </a:rPr>
              <a:t>Certified proof of ID is required</a:t>
            </a:r>
            <a:endParaRPr sz="200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1800"/>
              <a:buNone/>
            </a:pPr>
            <a:r>
              <a:t/>
            </a:r>
            <a:endParaRPr sz="200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1800"/>
              <a:buNone/>
            </a:pPr>
            <a:r>
              <a:rPr lang="en-US" sz="2000">
                <a:solidFill>
                  <a:schemeClr val="lt1"/>
                </a:solidFill>
                <a:latin typeface="Calibri"/>
                <a:ea typeface="Calibri"/>
                <a:cs typeface="Calibri"/>
                <a:sym typeface="Calibri"/>
              </a:rPr>
              <a:t>PPAO and UCD Legal will offer a once only appointment to have your ID certified on the following dates:</a:t>
            </a:r>
            <a:endParaRPr sz="2000">
              <a:solidFill>
                <a:schemeClr val="lt1"/>
              </a:solidFill>
              <a:latin typeface="Calibri"/>
              <a:ea typeface="Calibri"/>
              <a:cs typeface="Calibri"/>
              <a:sym typeface="Calibri"/>
            </a:endParaRPr>
          </a:p>
          <a:p>
            <a:pPr indent="-355600" lvl="0" marL="457200" rtl="0" algn="l">
              <a:lnSpc>
                <a:spcPct val="100000"/>
              </a:lnSpc>
              <a:spcBef>
                <a:spcPts val="0"/>
              </a:spcBef>
              <a:spcAft>
                <a:spcPts val="0"/>
              </a:spcAft>
              <a:buClr>
                <a:schemeClr val="lt1"/>
              </a:buClr>
              <a:buSzPts val="2000"/>
              <a:buFont typeface="Calibri"/>
              <a:buChar char="●"/>
            </a:pPr>
            <a:r>
              <a:rPr lang="en-US" sz="2000">
                <a:solidFill>
                  <a:schemeClr val="lt1"/>
                </a:solidFill>
                <a:latin typeface="Calibri"/>
                <a:ea typeface="Calibri"/>
                <a:cs typeface="Calibri"/>
                <a:sym typeface="Calibri"/>
              </a:rPr>
              <a:t>27th September, 04th, 11th and 18th OCtober</a:t>
            </a:r>
            <a:endParaRPr sz="2000">
              <a:solidFill>
                <a:schemeClr val="lt1"/>
              </a:solidFill>
              <a:latin typeface="Calibri"/>
              <a:ea typeface="Calibri"/>
              <a:cs typeface="Calibri"/>
              <a:sym typeface="Calibri"/>
            </a:endParaRPr>
          </a:p>
          <a:p>
            <a:pPr indent="-355600" lvl="0" marL="457200" rtl="0" algn="l">
              <a:lnSpc>
                <a:spcPct val="100000"/>
              </a:lnSpc>
              <a:spcBef>
                <a:spcPts val="0"/>
              </a:spcBef>
              <a:spcAft>
                <a:spcPts val="0"/>
              </a:spcAft>
              <a:buClr>
                <a:schemeClr val="lt1"/>
              </a:buClr>
              <a:buSzPts val="2000"/>
              <a:buFont typeface="Calibri"/>
              <a:buChar char="●"/>
            </a:pPr>
            <a:r>
              <a:rPr lang="en-US" sz="2000">
                <a:solidFill>
                  <a:schemeClr val="lt1"/>
                </a:solidFill>
                <a:latin typeface="Calibri"/>
                <a:ea typeface="Calibri"/>
                <a:cs typeface="Calibri"/>
                <a:sym typeface="Calibri"/>
              </a:rPr>
              <a:t>all students will receive email on Monday 23rd September offering them opportunity to book appointment</a:t>
            </a:r>
            <a:endParaRPr sz="200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1800"/>
              <a:buNone/>
            </a:pPr>
            <a:r>
              <a:t/>
            </a:r>
            <a:endParaRPr sz="200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1800"/>
              <a:buNone/>
            </a:pPr>
            <a:r>
              <a:t/>
            </a:r>
            <a:endParaRPr sz="200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1800"/>
              <a:buNone/>
            </a:pPr>
            <a:r>
              <a:t/>
            </a:r>
            <a:endParaRPr sz="200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1800"/>
              <a:buNone/>
            </a:pPr>
            <a:r>
              <a:t/>
            </a:r>
            <a:endParaRPr sz="200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1800"/>
              <a:buNone/>
            </a:pPr>
            <a:r>
              <a:t/>
            </a:r>
            <a:endParaRPr sz="200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1800"/>
              <a:buNone/>
            </a:pPr>
            <a:r>
              <a:t/>
            </a:r>
            <a:endParaRPr sz="200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1800"/>
              <a:buNone/>
            </a:pPr>
            <a:r>
              <a:t/>
            </a:r>
            <a:endParaRPr sz="2000">
              <a:solidFill>
                <a:schemeClr val="lt1"/>
              </a:solidFill>
              <a:latin typeface="Calibri"/>
              <a:ea typeface="Calibri"/>
              <a:cs typeface="Calibri"/>
              <a:sym typeface="Calibri"/>
            </a:endParaRPr>
          </a:p>
          <a:p>
            <a:pPr indent="0" lvl="0" marL="0" rtl="0" algn="l">
              <a:lnSpc>
                <a:spcPct val="115000"/>
              </a:lnSpc>
              <a:spcBef>
                <a:spcPts val="0"/>
              </a:spcBef>
              <a:spcAft>
                <a:spcPts val="0"/>
              </a:spcAft>
              <a:buSzPts val="1800"/>
              <a:buNone/>
            </a:pPr>
            <a:r>
              <a:t/>
            </a:r>
            <a:endParaRPr sz="2000">
              <a:solidFill>
                <a:schemeClr val="lt1"/>
              </a:solidFill>
              <a:latin typeface="Calibri"/>
              <a:ea typeface="Calibri"/>
              <a:cs typeface="Calibri"/>
              <a:sym typeface="Calibri"/>
            </a:endParaRPr>
          </a:p>
          <a:p>
            <a:pPr indent="0" lvl="0" marL="0" rtl="0" algn="l">
              <a:lnSpc>
                <a:spcPct val="115000"/>
              </a:lnSpc>
              <a:spcBef>
                <a:spcPts val="0"/>
              </a:spcBef>
              <a:spcAft>
                <a:spcPts val="0"/>
              </a:spcAft>
              <a:buSzPts val="1800"/>
              <a:buNone/>
            </a:pPr>
            <a:r>
              <a:t/>
            </a:r>
            <a:endParaRPr sz="2000">
              <a:solidFill>
                <a:schemeClr val="lt1"/>
              </a:solidFill>
              <a:latin typeface="Calibri"/>
              <a:ea typeface="Calibri"/>
              <a:cs typeface="Calibri"/>
              <a:sym typeface="Calibri"/>
            </a:endParaRPr>
          </a:p>
        </p:txBody>
      </p:sp>
      <p:pic>
        <p:nvPicPr>
          <p:cNvPr id="258" name="Google Shape;258;g2f2bb4fd27a_0_82"/>
          <p:cNvPicPr preferRelativeResize="0"/>
          <p:nvPr/>
        </p:nvPicPr>
        <p:blipFill rotWithShape="1">
          <a:blip r:embed="rId3">
            <a:alphaModFix/>
          </a:blip>
          <a:srcRect b="0" l="0" r="0" t="0"/>
          <a:stretch/>
        </p:blipFill>
        <p:spPr>
          <a:xfrm>
            <a:off x="8130450" y="6180700"/>
            <a:ext cx="1013550" cy="674625"/>
          </a:xfrm>
          <a:prstGeom prst="rect">
            <a:avLst/>
          </a:prstGeom>
          <a:noFill/>
          <a:ln>
            <a:noFill/>
          </a:ln>
        </p:spPr>
      </p:pic>
      <p:pic>
        <p:nvPicPr>
          <p:cNvPr id="259" name="Google Shape;259;g2f2bb4fd27a_0_82"/>
          <p:cNvPicPr preferRelativeResize="0"/>
          <p:nvPr/>
        </p:nvPicPr>
        <p:blipFill rotWithShape="1">
          <a:blip r:embed="rId4">
            <a:alphaModFix/>
          </a:blip>
          <a:srcRect b="0" l="0" r="0" t="0"/>
          <a:stretch/>
        </p:blipFill>
        <p:spPr>
          <a:xfrm>
            <a:off x="6999800" y="3338850"/>
            <a:ext cx="1656700" cy="1843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7" name="Shape 137"/>
        <p:cNvGrpSpPr/>
        <p:nvPr/>
      </p:nvGrpSpPr>
      <p:grpSpPr>
        <a:xfrm>
          <a:off x="0" y="0"/>
          <a:ext cx="0" cy="0"/>
          <a:chOff x="0" y="0"/>
          <a:chExt cx="0" cy="0"/>
        </a:xfrm>
      </p:grpSpPr>
      <p:sp>
        <p:nvSpPr>
          <p:cNvPr id="138" name="Google Shape;138;g2f214ba63bb_0_140"/>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90000"/>
              </a:lnSpc>
              <a:spcBef>
                <a:spcPts val="0"/>
              </a:spcBef>
              <a:spcAft>
                <a:spcPts val="0"/>
              </a:spcAft>
              <a:buClr>
                <a:srgbClr val="000000"/>
              </a:buClr>
              <a:buSzPct val="97560"/>
              <a:buFont typeface="Arial"/>
              <a:buNone/>
            </a:pPr>
            <a:r>
              <a:rPr b="1" lang="en-US" sz="4100">
                <a:solidFill>
                  <a:schemeClr val="lt1"/>
                </a:solidFill>
                <a:latin typeface="Calibri"/>
                <a:ea typeface="Calibri"/>
                <a:cs typeface="Calibri"/>
                <a:sym typeface="Calibri"/>
              </a:rPr>
              <a:t>Practice Placement Allocations Office (PPAO)</a:t>
            </a:r>
            <a:endParaRPr sz="1500">
              <a:solidFill>
                <a:srgbClr val="000000"/>
              </a:solidFill>
            </a:endParaRPr>
          </a:p>
          <a:p>
            <a:pPr indent="0" lvl="0" marL="0" rtl="0" algn="l">
              <a:lnSpc>
                <a:spcPct val="100000"/>
              </a:lnSpc>
              <a:spcBef>
                <a:spcPts val="0"/>
              </a:spcBef>
              <a:spcAft>
                <a:spcPts val="0"/>
              </a:spcAft>
              <a:buSzPct val="111111"/>
              <a:buNone/>
            </a:pPr>
            <a:r>
              <a:t/>
            </a:r>
            <a:endParaRPr>
              <a:solidFill>
                <a:schemeClr val="lt1"/>
              </a:solidFill>
            </a:endParaRPr>
          </a:p>
        </p:txBody>
      </p:sp>
      <p:sp>
        <p:nvSpPr>
          <p:cNvPr id="139" name="Google Shape;139;g2f214ba63bb_0_140"/>
          <p:cNvSpPr txBox="1"/>
          <p:nvPr>
            <p:ph idx="1" type="body"/>
          </p:nvPr>
        </p:nvSpPr>
        <p:spPr>
          <a:xfrm>
            <a:off x="311700" y="2070033"/>
            <a:ext cx="8520600" cy="455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en-US" sz="3000">
                <a:solidFill>
                  <a:schemeClr val="lt1"/>
                </a:solidFill>
                <a:latin typeface="Calibri"/>
                <a:ea typeface="Calibri"/>
                <a:cs typeface="Calibri"/>
                <a:sym typeface="Calibri"/>
              </a:rPr>
              <a:t>Who we are?</a:t>
            </a:r>
            <a:endParaRPr sz="1600">
              <a:solidFill>
                <a:srgbClr val="000000"/>
              </a:solidFill>
            </a:endParaRPr>
          </a:p>
          <a:p>
            <a:pPr indent="-342900" lvl="0" marL="342900" rtl="0" algn="l">
              <a:lnSpc>
                <a:spcPct val="100000"/>
              </a:lnSpc>
              <a:spcBef>
                <a:spcPts val="0"/>
              </a:spcBef>
              <a:spcAft>
                <a:spcPts val="0"/>
              </a:spcAft>
              <a:buClr>
                <a:schemeClr val="lt1"/>
              </a:buClr>
              <a:buSzPts val="2400"/>
              <a:buChar char="•"/>
            </a:pPr>
            <a:r>
              <a:rPr lang="en-US" sz="2400">
                <a:solidFill>
                  <a:schemeClr val="lt1"/>
                </a:solidFill>
                <a:latin typeface="Calibri"/>
                <a:ea typeface="Calibri"/>
                <a:cs typeface="Calibri"/>
                <a:sym typeface="Calibri"/>
              </a:rPr>
              <a:t>Bernie Maher, Louise Greene &amp; Eimear Doherty</a:t>
            </a:r>
            <a:endParaRPr>
              <a:solidFill>
                <a:srgbClr val="000000"/>
              </a:solidFill>
            </a:endParaRPr>
          </a:p>
          <a:p>
            <a:pPr indent="0" lvl="0" marL="0" rtl="0" algn="l">
              <a:lnSpc>
                <a:spcPct val="100000"/>
              </a:lnSpc>
              <a:spcBef>
                <a:spcPts val="0"/>
              </a:spcBef>
              <a:spcAft>
                <a:spcPts val="0"/>
              </a:spcAft>
              <a:buSzPts val="1800"/>
              <a:buNone/>
            </a:pPr>
            <a:r>
              <a:t/>
            </a:r>
            <a:endParaRPr b="1" sz="3000">
              <a:solidFill>
                <a:schemeClr val="lt1"/>
              </a:solidFill>
              <a:latin typeface="Calibri"/>
              <a:ea typeface="Calibri"/>
              <a:cs typeface="Calibri"/>
              <a:sym typeface="Calibri"/>
            </a:endParaRPr>
          </a:p>
          <a:p>
            <a:pPr indent="0" lvl="0" marL="0" rtl="0" algn="l">
              <a:lnSpc>
                <a:spcPct val="100000"/>
              </a:lnSpc>
              <a:spcBef>
                <a:spcPts val="0"/>
              </a:spcBef>
              <a:spcAft>
                <a:spcPts val="0"/>
              </a:spcAft>
              <a:buClr>
                <a:srgbClr val="000000"/>
              </a:buClr>
              <a:buSzPts val="1800"/>
              <a:buFont typeface="Arial"/>
              <a:buNone/>
            </a:pPr>
            <a:r>
              <a:rPr b="1" lang="en-US" sz="3000">
                <a:solidFill>
                  <a:schemeClr val="lt1"/>
                </a:solidFill>
                <a:latin typeface="Calibri"/>
                <a:ea typeface="Calibri"/>
                <a:cs typeface="Calibri"/>
                <a:sym typeface="Calibri"/>
              </a:rPr>
              <a:t>What we do?</a:t>
            </a:r>
            <a:endParaRPr sz="1600">
              <a:solidFill>
                <a:srgbClr val="000000"/>
              </a:solidFill>
            </a:endParaRPr>
          </a:p>
          <a:p>
            <a:pPr indent="-342900" lvl="0" marL="342900" rtl="0" algn="l">
              <a:lnSpc>
                <a:spcPct val="100000"/>
              </a:lnSpc>
              <a:spcBef>
                <a:spcPts val="0"/>
              </a:spcBef>
              <a:spcAft>
                <a:spcPts val="0"/>
              </a:spcAft>
              <a:buClr>
                <a:schemeClr val="lt1"/>
              </a:buClr>
              <a:buSzPts val="2400"/>
              <a:buChar char="•"/>
            </a:pPr>
            <a:r>
              <a:rPr lang="en-US" sz="2400">
                <a:solidFill>
                  <a:schemeClr val="lt1"/>
                </a:solidFill>
                <a:latin typeface="Calibri"/>
                <a:ea typeface="Calibri"/>
                <a:cs typeface="Calibri"/>
                <a:sym typeface="Calibri"/>
              </a:rPr>
              <a:t>We ensure that all students can gain experience in all the specific practice placement areas prescribed by the Nursing and Midwifery Board of Ireland (NMBI) for registration purposes</a:t>
            </a:r>
            <a:endParaRPr>
              <a:solidFill>
                <a:srgbClr val="000000"/>
              </a:solidFill>
            </a:endParaRPr>
          </a:p>
          <a:p>
            <a:pPr indent="-215900" lvl="0" marL="342900" rtl="0" algn="l">
              <a:lnSpc>
                <a:spcPct val="100000"/>
              </a:lnSpc>
              <a:spcBef>
                <a:spcPts val="0"/>
              </a:spcBef>
              <a:spcAft>
                <a:spcPts val="0"/>
              </a:spcAft>
              <a:buClr>
                <a:srgbClr val="000000"/>
              </a:buClr>
              <a:buSzPts val="2000"/>
              <a:buFont typeface="Arial"/>
              <a:buNone/>
            </a:pPr>
            <a:r>
              <a:t/>
            </a:r>
            <a:endParaRPr sz="2200">
              <a:solidFill>
                <a:schemeClr val="lt1"/>
              </a:solidFill>
              <a:latin typeface="Calibri"/>
              <a:ea typeface="Calibri"/>
              <a:cs typeface="Calibri"/>
              <a:sym typeface="Calibri"/>
            </a:endParaRPr>
          </a:p>
          <a:p>
            <a:pPr indent="0" lvl="0" marL="0" rtl="0" algn="l">
              <a:lnSpc>
                <a:spcPct val="100000"/>
              </a:lnSpc>
              <a:spcBef>
                <a:spcPts val="0"/>
              </a:spcBef>
              <a:spcAft>
                <a:spcPts val="0"/>
              </a:spcAft>
              <a:buClr>
                <a:srgbClr val="000000"/>
              </a:buClr>
              <a:buSzPts val="1800"/>
              <a:buFont typeface="Arial"/>
              <a:buNone/>
            </a:pPr>
            <a:r>
              <a:rPr b="1" lang="en-US" sz="3000">
                <a:solidFill>
                  <a:schemeClr val="lt1"/>
                </a:solidFill>
                <a:latin typeface="Calibri"/>
                <a:ea typeface="Calibri"/>
                <a:cs typeface="Calibri"/>
                <a:sym typeface="Calibri"/>
              </a:rPr>
              <a:t>Where can you find us?</a:t>
            </a:r>
            <a:endParaRPr sz="1600">
              <a:solidFill>
                <a:srgbClr val="000000"/>
              </a:solidFill>
            </a:endParaRPr>
          </a:p>
          <a:p>
            <a:pPr indent="-457200" lvl="0" marL="457200" rtl="0" algn="l">
              <a:lnSpc>
                <a:spcPct val="100000"/>
              </a:lnSpc>
              <a:spcBef>
                <a:spcPts val="0"/>
              </a:spcBef>
              <a:spcAft>
                <a:spcPts val="0"/>
              </a:spcAft>
              <a:buClr>
                <a:schemeClr val="lt1"/>
              </a:buClr>
              <a:buSzPts val="2400"/>
              <a:buChar char="•"/>
            </a:pPr>
            <a:r>
              <a:rPr lang="en-US" sz="2400">
                <a:solidFill>
                  <a:schemeClr val="lt1"/>
                </a:solidFill>
                <a:latin typeface="Calibri"/>
                <a:ea typeface="Calibri"/>
                <a:cs typeface="Calibri"/>
                <a:sym typeface="Calibri"/>
              </a:rPr>
              <a:t>C001 </a:t>
            </a:r>
            <a:endParaRPr>
              <a:solidFill>
                <a:srgbClr val="000000"/>
              </a:solidFill>
            </a:endParaRPr>
          </a:p>
          <a:p>
            <a:pPr indent="-457200" lvl="0" marL="457200" rtl="0" algn="l">
              <a:lnSpc>
                <a:spcPct val="100000"/>
              </a:lnSpc>
              <a:spcBef>
                <a:spcPts val="0"/>
              </a:spcBef>
              <a:spcAft>
                <a:spcPts val="0"/>
              </a:spcAft>
              <a:buClr>
                <a:schemeClr val="lt1"/>
              </a:buClr>
              <a:buSzPts val="2400"/>
              <a:buChar char="•"/>
            </a:pPr>
            <a:r>
              <a:rPr lang="en-US" sz="2400">
                <a:solidFill>
                  <a:schemeClr val="lt1"/>
                </a:solidFill>
                <a:latin typeface="Calibri"/>
                <a:ea typeface="Calibri"/>
                <a:cs typeface="Calibri"/>
                <a:sym typeface="Calibri"/>
              </a:rPr>
              <a:t>Behind Pulse cafe</a:t>
            </a:r>
            <a:endParaRPr>
              <a:solidFill>
                <a:srgbClr val="000000"/>
              </a:solidFill>
            </a:endParaRPr>
          </a:p>
          <a:p>
            <a:pPr indent="0" lvl="0" marL="0" rtl="0" algn="l">
              <a:lnSpc>
                <a:spcPct val="115000"/>
              </a:lnSpc>
              <a:spcBef>
                <a:spcPts val="0"/>
              </a:spcBef>
              <a:spcAft>
                <a:spcPts val="1200"/>
              </a:spcAft>
              <a:buSzPts val="1800"/>
              <a:buNone/>
            </a:pPr>
            <a:r>
              <a:t/>
            </a:r>
            <a:endParaRPr sz="2000"/>
          </a:p>
        </p:txBody>
      </p:sp>
      <p:pic>
        <p:nvPicPr>
          <p:cNvPr id="140" name="Google Shape;140;g2f214ba63bb_0_140"/>
          <p:cNvPicPr preferRelativeResize="0"/>
          <p:nvPr/>
        </p:nvPicPr>
        <p:blipFill rotWithShape="1">
          <a:blip r:embed="rId3">
            <a:alphaModFix/>
          </a:blip>
          <a:srcRect b="0" l="0" r="0" t="0"/>
          <a:stretch/>
        </p:blipFill>
        <p:spPr>
          <a:xfrm>
            <a:off x="8130450" y="6180700"/>
            <a:ext cx="1013550" cy="6746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63" name="Shape 263"/>
        <p:cNvGrpSpPr/>
        <p:nvPr/>
      </p:nvGrpSpPr>
      <p:grpSpPr>
        <a:xfrm>
          <a:off x="0" y="0"/>
          <a:ext cx="0" cy="0"/>
          <a:chOff x="0" y="0"/>
          <a:chExt cx="0" cy="0"/>
        </a:xfrm>
      </p:grpSpPr>
      <p:sp>
        <p:nvSpPr>
          <p:cNvPr id="264" name="Google Shape;264;g2f2bb4fd27a_0_93"/>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800"/>
              <a:buNone/>
            </a:pPr>
            <a:r>
              <a:rPr b="1" lang="en-US" sz="3600">
                <a:solidFill>
                  <a:schemeClr val="lt1"/>
                </a:solidFill>
                <a:latin typeface="Calibri"/>
                <a:ea typeface="Calibri"/>
                <a:cs typeface="Calibri"/>
                <a:sym typeface="Calibri"/>
              </a:rPr>
              <a:t>Programme Requirements (SISweb)</a:t>
            </a:r>
            <a:endParaRPr b="1" sz="3600">
              <a:solidFill>
                <a:schemeClr val="lt1"/>
              </a:solidFill>
              <a:latin typeface="Calibri"/>
              <a:ea typeface="Calibri"/>
              <a:cs typeface="Calibri"/>
              <a:sym typeface="Calibri"/>
            </a:endParaRPr>
          </a:p>
          <a:p>
            <a:pPr indent="0" lvl="0" marL="0" rtl="0" algn="l">
              <a:lnSpc>
                <a:spcPct val="115000"/>
              </a:lnSpc>
              <a:spcBef>
                <a:spcPts val="1200"/>
              </a:spcBef>
              <a:spcAft>
                <a:spcPts val="0"/>
              </a:spcAft>
              <a:buSzPts val="2800"/>
              <a:buNone/>
            </a:pPr>
            <a:r>
              <a:t/>
            </a:r>
            <a:endParaRPr b="1" sz="3600">
              <a:solidFill>
                <a:schemeClr val="lt1"/>
              </a:solidFill>
              <a:latin typeface="Calibri"/>
              <a:ea typeface="Calibri"/>
              <a:cs typeface="Calibri"/>
              <a:sym typeface="Calibri"/>
            </a:endParaRPr>
          </a:p>
          <a:p>
            <a:pPr indent="0" lvl="0" marL="0" rtl="0" algn="l">
              <a:lnSpc>
                <a:spcPct val="115000"/>
              </a:lnSpc>
              <a:spcBef>
                <a:spcPts val="1200"/>
              </a:spcBef>
              <a:spcAft>
                <a:spcPts val="0"/>
              </a:spcAft>
              <a:buSzPts val="990"/>
              <a:buNone/>
            </a:pPr>
            <a:r>
              <a:t/>
            </a:r>
            <a:endParaRPr b="1" sz="3259">
              <a:solidFill>
                <a:schemeClr val="lt1"/>
              </a:solidFill>
              <a:latin typeface="Calibri"/>
              <a:ea typeface="Calibri"/>
              <a:cs typeface="Calibri"/>
              <a:sym typeface="Calibri"/>
            </a:endParaRPr>
          </a:p>
          <a:p>
            <a:pPr indent="0" lvl="0" marL="0" rtl="0" algn="l">
              <a:lnSpc>
                <a:spcPct val="90000"/>
              </a:lnSpc>
              <a:spcBef>
                <a:spcPts val="1200"/>
              </a:spcBef>
              <a:spcAft>
                <a:spcPts val="0"/>
              </a:spcAft>
              <a:buClr>
                <a:srgbClr val="000000"/>
              </a:buClr>
              <a:buSzPts val="3600"/>
              <a:buFont typeface="Arial"/>
              <a:buNone/>
            </a:pPr>
            <a:r>
              <a:t/>
            </a:r>
            <a:endParaRPr b="1" sz="409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990"/>
              <a:buNone/>
            </a:pPr>
            <a:r>
              <a:t/>
            </a:r>
            <a:endParaRPr b="1" sz="2920">
              <a:solidFill>
                <a:schemeClr val="lt1"/>
              </a:solidFill>
            </a:endParaRPr>
          </a:p>
        </p:txBody>
      </p:sp>
      <p:sp>
        <p:nvSpPr>
          <p:cNvPr id="265" name="Google Shape;265;g2f2bb4fd27a_0_93"/>
          <p:cNvSpPr txBox="1"/>
          <p:nvPr>
            <p:ph idx="1" type="body"/>
          </p:nvPr>
        </p:nvSpPr>
        <p:spPr>
          <a:xfrm>
            <a:off x="311700" y="1384225"/>
            <a:ext cx="8736600" cy="5430000"/>
          </a:xfrm>
          <a:prstGeom prst="rect">
            <a:avLst/>
          </a:prstGeom>
          <a:solidFill>
            <a:schemeClr val="dk1"/>
          </a:solid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800"/>
              <a:buNone/>
            </a:pPr>
            <a:r>
              <a:rPr lang="en-US" sz="2800">
                <a:solidFill>
                  <a:schemeClr val="lt1"/>
                </a:solidFill>
                <a:latin typeface="Calibri"/>
                <a:ea typeface="Calibri"/>
                <a:cs typeface="Calibri"/>
                <a:sym typeface="Calibri"/>
              </a:rPr>
              <a:t>Required in order to be considered fully registered on the programme </a:t>
            </a:r>
            <a:endParaRPr sz="1400">
              <a:solidFill>
                <a:schemeClr val="lt1"/>
              </a:solidFill>
            </a:endParaRPr>
          </a:p>
          <a:p>
            <a:pPr indent="0" lvl="0" marL="0" rtl="0" algn="l">
              <a:lnSpc>
                <a:spcPct val="90000"/>
              </a:lnSpc>
              <a:spcBef>
                <a:spcPts val="1200"/>
              </a:spcBef>
              <a:spcAft>
                <a:spcPts val="0"/>
              </a:spcAft>
              <a:buSzPts val="1800"/>
              <a:buNone/>
            </a:pPr>
            <a:r>
              <a:t/>
            </a:r>
            <a:endParaRPr sz="2800">
              <a:solidFill>
                <a:schemeClr val="lt1"/>
              </a:solidFill>
              <a:latin typeface="Calibri"/>
              <a:ea typeface="Calibri"/>
              <a:cs typeface="Calibri"/>
              <a:sym typeface="Calibri"/>
            </a:endParaRPr>
          </a:p>
          <a:p>
            <a:pPr indent="-406400" lvl="0" marL="457200" rtl="0" algn="l">
              <a:lnSpc>
                <a:spcPct val="90000"/>
              </a:lnSpc>
              <a:spcBef>
                <a:spcPts val="1200"/>
              </a:spcBef>
              <a:spcAft>
                <a:spcPts val="0"/>
              </a:spcAft>
              <a:buClr>
                <a:schemeClr val="lt1"/>
              </a:buClr>
              <a:buSzPts val="2800"/>
              <a:buFont typeface="Calibri"/>
              <a:buChar char="●"/>
            </a:pPr>
            <a:r>
              <a:rPr lang="en-US" sz="2800">
                <a:solidFill>
                  <a:schemeClr val="lt1"/>
                </a:solidFill>
                <a:latin typeface="Calibri"/>
                <a:ea typeface="Calibri"/>
                <a:cs typeface="Calibri"/>
                <a:sym typeface="Calibri"/>
              </a:rPr>
              <a:t>Log into your </a:t>
            </a:r>
            <a:endParaRPr sz="2800">
              <a:solidFill>
                <a:schemeClr val="lt1"/>
              </a:solidFill>
              <a:latin typeface="Calibri"/>
              <a:ea typeface="Calibri"/>
              <a:cs typeface="Calibri"/>
              <a:sym typeface="Calibri"/>
            </a:endParaRPr>
          </a:p>
          <a:p>
            <a:pPr indent="0" lvl="0" marL="0" rtl="0" algn="l">
              <a:lnSpc>
                <a:spcPct val="90000"/>
              </a:lnSpc>
              <a:spcBef>
                <a:spcPts val="1200"/>
              </a:spcBef>
              <a:spcAft>
                <a:spcPts val="0"/>
              </a:spcAft>
              <a:buNone/>
            </a:pPr>
            <a:r>
              <a:rPr lang="en-US" sz="2800">
                <a:solidFill>
                  <a:schemeClr val="lt1"/>
                </a:solidFill>
                <a:latin typeface="Calibri"/>
                <a:ea typeface="Calibri"/>
                <a:cs typeface="Calibri"/>
                <a:sym typeface="Calibri"/>
              </a:rPr>
              <a:t>SISweb account</a:t>
            </a:r>
            <a:endParaRPr sz="2800">
              <a:solidFill>
                <a:schemeClr val="lt1"/>
              </a:solidFill>
              <a:latin typeface="Calibri"/>
              <a:ea typeface="Calibri"/>
              <a:cs typeface="Calibri"/>
              <a:sym typeface="Calibri"/>
            </a:endParaRPr>
          </a:p>
          <a:p>
            <a:pPr indent="-406400" lvl="0" marL="457200" rtl="0" algn="l">
              <a:lnSpc>
                <a:spcPct val="90000"/>
              </a:lnSpc>
              <a:spcBef>
                <a:spcPts val="1200"/>
              </a:spcBef>
              <a:spcAft>
                <a:spcPts val="0"/>
              </a:spcAft>
              <a:buClr>
                <a:schemeClr val="lt1"/>
              </a:buClr>
              <a:buSzPts val="2800"/>
              <a:buFont typeface="Calibri"/>
              <a:buChar char="●"/>
            </a:pPr>
            <a:r>
              <a:rPr lang="en-US" sz="2800">
                <a:solidFill>
                  <a:schemeClr val="lt1"/>
                </a:solidFill>
                <a:latin typeface="Calibri"/>
                <a:ea typeface="Calibri"/>
                <a:cs typeface="Calibri"/>
                <a:sym typeface="Calibri"/>
              </a:rPr>
              <a:t>Choose “Programme </a:t>
            </a:r>
            <a:endParaRPr sz="2800">
              <a:solidFill>
                <a:schemeClr val="lt1"/>
              </a:solidFill>
              <a:latin typeface="Calibri"/>
              <a:ea typeface="Calibri"/>
              <a:cs typeface="Calibri"/>
              <a:sym typeface="Calibri"/>
            </a:endParaRPr>
          </a:p>
          <a:p>
            <a:pPr indent="0" lvl="0" marL="0" rtl="0" algn="l">
              <a:lnSpc>
                <a:spcPct val="90000"/>
              </a:lnSpc>
              <a:spcBef>
                <a:spcPts val="1200"/>
              </a:spcBef>
              <a:spcAft>
                <a:spcPts val="0"/>
              </a:spcAft>
              <a:buNone/>
            </a:pPr>
            <a:r>
              <a:rPr lang="en-US" sz="2800">
                <a:solidFill>
                  <a:schemeClr val="lt1"/>
                </a:solidFill>
                <a:latin typeface="Calibri"/>
                <a:ea typeface="Calibri"/>
                <a:cs typeface="Calibri"/>
                <a:sym typeface="Calibri"/>
              </a:rPr>
              <a:t>Requirements</a:t>
            </a:r>
            <a:r>
              <a:rPr lang="en-US" sz="2800">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a:p>
            <a:pPr indent="-406400" lvl="0" marL="457200" rtl="0" algn="l">
              <a:lnSpc>
                <a:spcPct val="90000"/>
              </a:lnSpc>
              <a:spcBef>
                <a:spcPts val="1200"/>
              </a:spcBef>
              <a:spcAft>
                <a:spcPts val="0"/>
              </a:spcAft>
              <a:buClr>
                <a:schemeClr val="lt1"/>
              </a:buClr>
              <a:buSzPts val="2800"/>
              <a:buFont typeface="Calibri"/>
              <a:buChar char="●"/>
            </a:pPr>
            <a:r>
              <a:rPr lang="en-US" sz="2800">
                <a:solidFill>
                  <a:schemeClr val="lt1"/>
                </a:solidFill>
                <a:latin typeface="Calibri"/>
                <a:ea typeface="Calibri"/>
                <a:cs typeface="Calibri"/>
                <a:sym typeface="Calibri"/>
              </a:rPr>
              <a:t>This           means </a:t>
            </a:r>
            <a:endParaRPr sz="2800">
              <a:solidFill>
                <a:schemeClr val="lt1"/>
              </a:solidFill>
              <a:latin typeface="Calibri"/>
              <a:ea typeface="Calibri"/>
              <a:cs typeface="Calibri"/>
              <a:sym typeface="Calibri"/>
            </a:endParaRPr>
          </a:p>
          <a:p>
            <a:pPr indent="0" lvl="0" marL="457200" rtl="0" algn="l">
              <a:lnSpc>
                <a:spcPct val="90000"/>
              </a:lnSpc>
              <a:spcBef>
                <a:spcPts val="1200"/>
              </a:spcBef>
              <a:spcAft>
                <a:spcPts val="0"/>
              </a:spcAft>
              <a:buNone/>
            </a:pPr>
            <a:r>
              <a:rPr lang="en-US" sz="2800">
                <a:solidFill>
                  <a:schemeClr val="lt1"/>
                </a:solidFill>
                <a:latin typeface="Calibri"/>
                <a:ea typeface="Calibri"/>
                <a:cs typeface="Calibri"/>
                <a:sym typeface="Calibri"/>
              </a:rPr>
              <a:t>it’s complete</a:t>
            </a:r>
            <a:endParaRPr sz="2800">
              <a:solidFill>
                <a:schemeClr val="lt1"/>
              </a:solidFill>
              <a:latin typeface="Calibri"/>
              <a:ea typeface="Calibri"/>
              <a:cs typeface="Calibri"/>
              <a:sym typeface="Calibri"/>
            </a:endParaRPr>
          </a:p>
          <a:p>
            <a:pPr indent="0" lvl="0" marL="0" rtl="0" algn="l">
              <a:lnSpc>
                <a:spcPct val="90000"/>
              </a:lnSpc>
              <a:spcBef>
                <a:spcPts val="1200"/>
              </a:spcBef>
              <a:spcAft>
                <a:spcPts val="0"/>
              </a:spcAft>
              <a:buSzPts val="1800"/>
              <a:buNone/>
            </a:pPr>
            <a:r>
              <a:t/>
            </a:r>
            <a:endParaRPr sz="2800">
              <a:solidFill>
                <a:schemeClr val="lt1"/>
              </a:solidFill>
              <a:latin typeface="Calibri"/>
              <a:ea typeface="Calibri"/>
              <a:cs typeface="Calibri"/>
              <a:sym typeface="Calibri"/>
            </a:endParaRPr>
          </a:p>
          <a:p>
            <a:pPr indent="0" lvl="0" marL="0" rtl="0" algn="l">
              <a:lnSpc>
                <a:spcPct val="90000"/>
              </a:lnSpc>
              <a:spcBef>
                <a:spcPts val="1200"/>
              </a:spcBef>
              <a:spcAft>
                <a:spcPts val="0"/>
              </a:spcAft>
              <a:buClr>
                <a:srgbClr val="000000"/>
              </a:buClr>
              <a:buSzPts val="2800"/>
              <a:buFont typeface="Arial"/>
              <a:buNone/>
            </a:pPr>
            <a:r>
              <a:t/>
            </a:r>
            <a:endParaRPr sz="2800">
              <a:solidFill>
                <a:schemeClr val="lt1"/>
              </a:solidFill>
              <a:latin typeface="Calibri"/>
              <a:ea typeface="Calibri"/>
              <a:cs typeface="Calibri"/>
              <a:sym typeface="Calibri"/>
            </a:endParaRPr>
          </a:p>
          <a:p>
            <a:pPr indent="0" lvl="0" marL="0" rtl="0" algn="l">
              <a:lnSpc>
                <a:spcPct val="90000"/>
              </a:lnSpc>
              <a:spcBef>
                <a:spcPts val="1200"/>
              </a:spcBef>
              <a:spcAft>
                <a:spcPts val="0"/>
              </a:spcAft>
              <a:buSzPts val="1800"/>
              <a:buNone/>
            </a:pPr>
            <a:r>
              <a:t/>
            </a:r>
            <a:endParaRPr sz="2800">
              <a:solidFill>
                <a:schemeClr val="lt1"/>
              </a:solidFill>
              <a:latin typeface="Calibri"/>
              <a:ea typeface="Calibri"/>
              <a:cs typeface="Calibri"/>
              <a:sym typeface="Calibri"/>
            </a:endParaRPr>
          </a:p>
          <a:p>
            <a:pPr indent="0" lvl="0" marL="0" rtl="0" algn="l">
              <a:lnSpc>
                <a:spcPct val="90000"/>
              </a:lnSpc>
              <a:spcBef>
                <a:spcPts val="1200"/>
              </a:spcBef>
              <a:spcAft>
                <a:spcPts val="0"/>
              </a:spcAft>
              <a:buSzPts val="1800"/>
              <a:buNone/>
            </a:pPr>
            <a:r>
              <a:t/>
            </a:r>
            <a:endParaRPr sz="2800">
              <a:solidFill>
                <a:schemeClr val="lt1"/>
              </a:solidFill>
              <a:latin typeface="Calibri"/>
              <a:ea typeface="Calibri"/>
              <a:cs typeface="Calibri"/>
              <a:sym typeface="Calibri"/>
            </a:endParaRPr>
          </a:p>
          <a:p>
            <a:pPr indent="0" lvl="0" marL="0" rtl="0" algn="l">
              <a:lnSpc>
                <a:spcPct val="90000"/>
              </a:lnSpc>
              <a:spcBef>
                <a:spcPts val="1200"/>
              </a:spcBef>
              <a:spcAft>
                <a:spcPts val="0"/>
              </a:spcAft>
              <a:buSzPts val="1800"/>
              <a:buNone/>
            </a:pPr>
            <a:r>
              <a:t/>
            </a:r>
            <a:endParaRPr sz="2800">
              <a:solidFill>
                <a:schemeClr val="lt1"/>
              </a:solidFill>
              <a:latin typeface="Calibri"/>
              <a:ea typeface="Calibri"/>
              <a:cs typeface="Calibri"/>
              <a:sym typeface="Calibri"/>
            </a:endParaRPr>
          </a:p>
          <a:p>
            <a:pPr indent="0" lvl="0" marL="0" rtl="0" algn="l">
              <a:lnSpc>
                <a:spcPct val="90000"/>
              </a:lnSpc>
              <a:spcBef>
                <a:spcPts val="1200"/>
              </a:spcBef>
              <a:spcAft>
                <a:spcPts val="0"/>
              </a:spcAft>
              <a:buSzPts val="1800"/>
              <a:buNone/>
            </a:pPr>
            <a:r>
              <a:t/>
            </a:r>
            <a:endParaRPr sz="2800">
              <a:solidFill>
                <a:schemeClr val="lt1"/>
              </a:solidFill>
              <a:latin typeface="Calibri"/>
              <a:ea typeface="Calibri"/>
              <a:cs typeface="Calibri"/>
              <a:sym typeface="Calibri"/>
            </a:endParaRPr>
          </a:p>
          <a:p>
            <a:pPr indent="0" lvl="0" marL="0" rtl="0" algn="l">
              <a:lnSpc>
                <a:spcPct val="90000"/>
              </a:lnSpc>
              <a:spcBef>
                <a:spcPts val="1200"/>
              </a:spcBef>
              <a:spcAft>
                <a:spcPts val="0"/>
              </a:spcAft>
              <a:buSzPts val="1800"/>
              <a:buNone/>
            </a:pPr>
            <a:r>
              <a:t/>
            </a:r>
            <a:endParaRPr sz="2800">
              <a:solidFill>
                <a:schemeClr val="lt1"/>
              </a:solidFill>
              <a:latin typeface="Calibri"/>
              <a:ea typeface="Calibri"/>
              <a:cs typeface="Calibri"/>
              <a:sym typeface="Calibri"/>
            </a:endParaRPr>
          </a:p>
          <a:p>
            <a:pPr indent="0" lvl="0" marL="0" rtl="0" algn="l">
              <a:lnSpc>
                <a:spcPct val="90000"/>
              </a:lnSpc>
              <a:spcBef>
                <a:spcPts val="1200"/>
              </a:spcBef>
              <a:spcAft>
                <a:spcPts val="0"/>
              </a:spcAft>
              <a:buSzPts val="1800"/>
              <a:buNone/>
            </a:pPr>
            <a:r>
              <a:rPr lang="en-US" sz="2800">
                <a:solidFill>
                  <a:schemeClr val="lt1"/>
                </a:solidFill>
                <a:latin typeface="Calibri"/>
                <a:ea typeface="Calibri"/>
                <a:cs typeface="Calibri"/>
                <a:sym typeface="Calibri"/>
              </a:rPr>
              <a:t>Green tick       means you have completed it</a:t>
            </a:r>
            <a:endParaRPr sz="1400">
              <a:solidFill>
                <a:schemeClr val="lt1"/>
              </a:solidFill>
            </a:endParaRPr>
          </a:p>
        </p:txBody>
      </p:sp>
      <p:pic>
        <p:nvPicPr>
          <p:cNvPr descr="Graphical user interface, application, Teams&#10;&#10;Description automatically generated" id="266" name="Google Shape;266;g2f2bb4fd27a_0_93"/>
          <p:cNvPicPr preferRelativeResize="0"/>
          <p:nvPr/>
        </p:nvPicPr>
        <p:blipFill rotWithShape="1">
          <a:blip r:embed="rId3">
            <a:alphaModFix/>
          </a:blip>
          <a:srcRect b="0" l="0" r="0" t="0"/>
          <a:stretch/>
        </p:blipFill>
        <p:spPr>
          <a:xfrm>
            <a:off x="3950300" y="3682350"/>
            <a:ext cx="4904548" cy="2925425"/>
          </a:xfrm>
          <a:prstGeom prst="rect">
            <a:avLst/>
          </a:prstGeom>
          <a:noFill/>
          <a:ln>
            <a:noFill/>
          </a:ln>
        </p:spPr>
      </p:pic>
      <p:pic>
        <p:nvPicPr>
          <p:cNvPr descr="Arrow&#10;&#10;Description automatically generated with medium confidence" id="267" name="Google Shape;267;g2f2bb4fd27a_0_93"/>
          <p:cNvPicPr preferRelativeResize="0"/>
          <p:nvPr/>
        </p:nvPicPr>
        <p:blipFill rotWithShape="1">
          <a:blip r:embed="rId4">
            <a:alphaModFix/>
          </a:blip>
          <a:srcRect b="0" l="0" r="0" t="0"/>
          <a:stretch/>
        </p:blipFill>
        <p:spPr>
          <a:xfrm>
            <a:off x="1615700" y="5057681"/>
            <a:ext cx="500887" cy="500887"/>
          </a:xfrm>
          <a:prstGeom prst="rect">
            <a:avLst/>
          </a:prstGeom>
          <a:noFill/>
          <a:ln>
            <a:noFill/>
          </a:ln>
        </p:spPr>
      </p:pic>
      <p:pic>
        <p:nvPicPr>
          <p:cNvPr id="268" name="Google Shape;268;g2f2bb4fd27a_0_93"/>
          <p:cNvPicPr preferRelativeResize="0"/>
          <p:nvPr/>
        </p:nvPicPr>
        <p:blipFill>
          <a:blip r:embed="rId5">
            <a:alphaModFix/>
          </a:blip>
          <a:stretch>
            <a:fillRect/>
          </a:stretch>
        </p:blipFill>
        <p:spPr>
          <a:xfrm>
            <a:off x="3950300" y="1960725"/>
            <a:ext cx="4904551" cy="1524000"/>
          </a:xfrm>
          <a:prstGeom prst="rect">
            <a:avLst/>
          </a:prstGeom>
          <a:noFill/>
          <a:ln>
            <a:noFill/>
          </a:ln>
        </p:spPr>
      </p:pic>
      <p:pic>
        <p:nvPicPr>
          <p:cNvPr id="269" name="Google Shape;269;g2f2bb4fd27a_0_93"/>
          <p:cNvPicPr preferRelativeResize="0"/>
          <p:nvPr/>
        </p:nvPicPr>
        <p:blipFill rotWithShape="1">
          <a:blip r:embed="rId6">
            <a:alphaModFix/>
          </a:blip>
          <a:srcRect b="0" l="0" r="0" t="0"/>
          <a:stretch/>
        </p:blipFill>
        <p:spPr>
          <a:xfrm>
            <a:off x="8130450" y="6180700"/>
            <a:ext cx="1013550" cy="6746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73" name="Shape 273"/>
        <p:cNvGrpSpPr/>
        <p:nvPr/>
      </p:nvGrpSpPr>
      <p:grpSpPr>
        <a:xfrm>
          <a:off x="0" y="0"/>
          <a:ext cx="0" cy="0"/>
          <a:chOff x="0" y="0"/>
          <a:chExt cx="0" cy="0"/>
        </a:xfrm>
      </p:grpSpPr>
      <p:sp>
        <p:nvSpPr>
          <p:cNvPr id="274" name="Google Shape;274;g2f2bb4fd27a_0_102"/>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800"/>
              <a:buNone/>
            </a:pPr>
            <a:r>
              <a:rPr b="1" lang="en-US" sz="2900">
                <a:solidFill>
                  <a:schemeClr val="lt1"/>
                </a:solidFill>
                <a:latin typeface="Calibri"/>
                <a:ea typeface="Calibri"/>
                <a:cs typeface="Calibri"/>
                <a:sym typeface="Calibri"/>
              </a:rPr>
              <a:t>Basic Life Saving Certification (BLS) &amp; Patient Moving &amp; Handling Certification (M&amp;H)</a:t>
            </a:r>
            <a:endParaRPr b="1" sz="2900">
              <a:solidFill>
                <a:schemeClr val="lt1"/>
              </a:solidFill>
              <a:latin typeface="Calibri"/>
              <a:ea typeface="Calibri"/>
              <a:cs typeface="Calibri"/>
              <a:sym typeface="Calibri"/>
            </a:endParaRPr>
          </a:p>
          <a:p>
            <a:pPr indent="0" lvl="0" marL="0" rtl="0" algn="l">
              <a:lnSpc>
                <a:spcPct val="115000"/>
              </a:lnSpc>
              <a:spcBef>
                <a:spcPts val="1200"/>
              </a:spcBef>
              <a:spcAft>
                <a:spcPts val="0"/>
              </a:spcAft>
              <a:buSzPts val="2800"/>
              <a:buNone/>
            </a:pPr>
            <a:r>
              <a:t/>
            </a:r>
            <a:endParaRPr b="1" sz="4100">
              <a:solidFill>
                <a:schemeClr val="lt1"/>
              </a:solidFill>
              <a:latin typeface="Calibri"/>
              <a:ea typeface="Calibri"/>
              <a:cs typeface="Calibri"/>
              <a:sym typeface="Calibri"/>
            </a:endParaRPr>
          </a:p>
          <a:p>
            <a:pPr indent="0" lvl="0" marL="0" rtl="0" algn="l">
              <a:lnSpc>
                <a:spcPct val="115000"/>
              </a:lnSpc>
              <a:spcBef>
                <a:spcPts val="1200"/>
              </a:spcBef>
              <a:spcAft>
                <a:spcPts val="0"/>
              </a:spcAft>
              <a:buSzPts val="2800"/>
              <a:buNone/>
            </a:pPr>
            <a:r>
              <a:t/>
            </a:r>
            <a:endParaRPr b="1" sz="4100">
              <a:solidFill>
                <a:schemeClr val="lt1"/>
              </a:solidFill>
              <a:latin typeface="Calibri"/>
              <a:ea typeface="Calibri"/>
              <a:cs typeface="Calibri"/>
              <a:sym typeface="Calibri"/>
            </a:endParaRPr>
          </a:p>
          <a:p>
            <a:pPr indent="0" lvl="0" marL="0" rtl="0" algn="l">
              <a:lnSpc>
                <a:spcPct val="115000"/>
              </a:lnSpc>
              <a:spcBef>
                <a:spcPts val="1200"/>
              </a:spcBef>
              <a:spcAft>
                <a:spcPts val="0"/>
              </a:spcAft>
              <a:buSzPts val="990"/>
              <a:buNone/>
            </a:pPr>
            <a:r>
              <a:t/>
            </a:r>
            <a:endParaRPr b="1" sz="3759">
              <a:solidFill>
                <a:schemeClr val="lt1"/>
              </a:solidFill>
              <a:latin typeface="Calibri"/>
              <a:ea typeface="Calibri"/>
              <a:cs typeface="Calibri"/>
              <a:sym typeface="Calibri"/>
            </a:endParaRPr>
          </a:p>
          <a:p>
            <a:pPr indent="0" lvl="0" marL="0" rtl="0" algn="l">
              <a:lnSpc>
                <a:spcPct val="90000"/>
              </a:lnSpc>
              <a:spcBef>
                <a:spcPts val="1200"/>
              </a:spcBef>
              <a:spcAft>
                <a:spcPts val="0"/>
              </a:spcAft>
              <a:buClr>
                <a:srgbClr val="000000"/>
              </a:buClr>
              <a:buSzPts val="3600"/>
              <a:buFont typeface="Arial"/>
              <a:buNone/>
            </a:pPr>
            <a:r>
              <a:t/>
            </a:r>
            <a:endParaRPr b="1" sz="459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990"/>
              <a:buNone/>
            </a:pPr>
            <a:r>
              <a:t/>
            </a:r>
            <a:endParaRPr b="1" sz="3420">
              <a:solidFill>
                <a:schemeClr val="lt1"/>
              </a:solidFill>
            </a:endParaRPr>
          </a:p>
        </p:txBody>
      </p:sp>
      <p:pic>
        <p:nvPicPr>
          <p:cNvPr id="275" name="Google Shape;275;g2f2bb4fd27a_0_102"/>
          <p:cNvPicPr preferRelativeResize="0"/>
          <p:nvPr/>
        </p:nvPicPr>
        <p:blipFill rotWithShape="1">
          <a:blip r:embed="rId3">
            <a:alphaModFix/>
          </a:blip>
          <a:srcRect b="0" l="0" r="0" t="0"/>
          <a:stretch/>
        </p:blipFill>
        <p:spPr>
          <a:xfrm>
            <a:off x="8130450" y="6180700"/>
            <a:ext cx="1013550" cy="674625"/>
          </a:xfrm>
          <a:prstGeom prst="rect">
            <a:avLst/>
          </a:prstGeom>
          <a:noFill/>
          <a:ln>
            <a:noFill/>
          </a:ln>
        </p:spPr>
      </p:pic>
      <p:sp>
        <p:nvSpPr>
          <p:cNvPr id="276" name="Google Shape;276;g2f2bb4fd27a_0_102"/>
          <p:cNvSpPr txBox="1"/>
          <p:nvPr>
            <p:ph idx="1" type="body"/>
          </p:nvPr>
        </p:nvSpPr>
        <p:spPr>
          <a:xfrm>
            <a:off x="311700" y="1917625"/>
            <a:ext cx="8736600" cy="5430000"/>
          </a:xfrm>
          <a:prstGeom prst="rect">
            <a:avLst/>
          </a:prstGeom>
          <a:solidFill>
            <a:schemeClr val="dk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US" sz="2400">
                <a:solidFill>
                  <a:schemeClr val="lt1"/>
                </a:solidFill>
                <a:latin typeface="Calibri"/>
                <a:ea typeface="Calibri"/>
                <a:cs typeface="Calibri"/>
                <a:sym typeface="Calibri"/>
              </a:rPr>
              <a:t>BLS and M&amp;H are two mandatory certifications that all students must complete in Autumn Trimester. </a:t>
            </a:r>
            <a:endParaRPr sz="240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1800"/>
              <a:buNone/>
            </a:pPr>
            <a:r>
              <a:t/>
            </a:r>
            <a:endParaRPr sz="240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1800"/>
              <a:buNone/>
            </a:pPr>
            <a:r>
              <a:rPr lang="en-US" sz="2400">
                <a:solidFill>
                  <a:schemeClr val="lt1"/>
                </a:solidFill>
                <a:latin typeface="Calibri"/>
                <a:ea typeface="Calibri"/>
                <a:cs typeface="Calibri"/>
                <a:sym typeface="Calibri"/>
              </a:rPr>
              <a:t>Failure to complete these certifications in the </a:t>
            </a:r>
            <a:r>
              <a:rPr b="1" i="1" lang="en-US" sz="2400">
                <a:solidFill>
                  <a:schemeClr val="lt1"/>
                </a:solidFill>
                <a:latin typeface="Calibri"/>
                <a:ea typeface="Calibri"/>
                <a:cs typeface="Calibri"/>
                <a:sym typeface="Calibri"/>
              </a:rPr>
              <a:t>correct order</a:t>
            </a:r>
            <a:r>
              <a:rPr lang="en-US" sz="2400">
                <a:solidFill>
                  <a:schemeClr val="lt1"/>
                </a:solidFill>
                <a:latin typeface="Calibri"/>
                <a:ea typeface="Calibri"/>
                <a:cs typeface="Calibri"/>
                <a:sym typeface="Calibri"/>
              </a:rPr>
              <a:t> will result in </a:t>
            </a:r>
            <a:endParaRPr sz="2400">
              <a:solidFill>
                <a:schemeClr val="lt1"/>
              </a:solidFill>
              <a:latin typeface="Calibri"/>
              <a:ea typeface="Calibri"/>
              <a:cs typeface="Calibri"/>
              <a:sym typeface="Calibri"/>
            </a:endParaRPr>
          </a:p>
          <a:p>
            <a:pPr indent="-381000" lvl="0" marL="457200" rtl="0" algn="l">
              <a:lnSpc>
                <a:spcPct val="100000"/>
              </a:lnSpc>
              <a:spcBef>
                <a:spcPts val="0"/>
              </a:spcBef>
              <a:spcAft>
                <a:spcPts val="0"/>
              </a:spcAft>
              <a:buClr>
                <a:schemeClr val="lt1"/>
              </a:buClr>
              <a:buSzPts val="2400"/>
              <a:buFont typeface="Calibri"/>
              <a:buChar char="●"/>
            </a:pPr>
            <a:r>
              <a:rPr lang="en-US" sz="2400">
                <a:solidFill>
                  <a:schemeClr val="lt1"/>
                </a:solidFill>
                <a:latin typeface="Calibri"/>
                <a:ea typeface="Calibri"/>
                <a:cs typeface="Calibri"/>
                <a:sym typeface="Calibri"/>
              </a:rPr>
              <a:t>students being unable to attend practice placement in Spring Trimester</a:t>
            </a:r>
            <a:endParaRPr sz="2400">
              <a:solidFill>
                <a:schemeClr val="lt1"/>
              </a:solidFill>
              <a:latin typeface="Calibri"/>
              <a:ea typeface="Calibri"/>
              <a:cs typeface="Calibri"/>
              <a:sym typeface="Calibri"/>
            </a:endParaRPr>
          </a:p>
          <a:p>
            <a:pPr indent="-381000" lvl="0" marL="457200" rtl="0" algn="l">
              <a:lnSpc>
                <a:spcPct val="100000"/>
              </a:lnSpc>
              <a:spcBef>
                <a:spcPts val="0"/>
              </a:spcBef>
              <a:spcAft>
                <a:spcPts val="0"/>
              </a:spcAft>
              <a:buClr>
                <a:schemeClr val="lt1"/>
              </a:buClr>
              <a:buSzPts val="2400"/>
              <a:buChar char="●"/>
            </a:pPr>
            <a:r>
              <a:rPr b="1" lang="en-US" sz="2400">
                <a:solidFill>
                  <a:schemeClr val="lt1"/>
                </a:solidFill>
                <a:latin typeface="Calibri"/>
                <a:ea typeface="Calibri"/>
                <a:cs typeface="Calibri"/>
                <a:sym typeface="Calibri"/>
              </a:rPr>
              <a:t>until </a:t>
            </a:r>
            <a:r>
              <a:rPr lang="en-US" sz="2400">
                <a:solidFill>
                  <a:schemeClr val="lt1"/>
                </a:solidFill>
                <a:latin typeface="Calibri"/>
                <a:ea typeface="Calibri"/>
                <a:cs typeface="Calibri"/>
                <a:sym typeface="Calibri"/>
              </a:rPr>
              <a:t>they have organised external certification at their own expense and provided said certificates for review </a:t>
            </a:r>
            <a:endParaRPr sz="240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1800"/>
              <a:buNone/>
            </a:pPr>
            <a:r>
              <a:t/>
            </a:r>
            <a:endParaRPr sz="240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1800"/>
              <a:buNone/>
            </a:pPr>
            <a:r>
              <a:rPr lang="en-US" sz="2400">
                <a:solidFill>
                  <a:schemeClr val="lt1"/>
                </a:solidFill>
                <a:latin typeface="Calibri"/>
                <a:ea typeface="Calibri"/>
                <a:cs typeface="Calibri"/>
                <a:sym typeface="Calibri"/>
              </a:rPr>
              <a:t>These certifications are offered through the Clinical Skills Labs and will appear under the module NMHS10480 on your timetable.</a:t>
            </a:r>
            <a:endParaRPr sz="3800">
              <a:solidFill>
                <a:schemeClr val="lt1"/>
              </a:solidFill>
              <a:latin typeface="Calibri"/>
              <a:ea typeface="Calibri"/>
              <a:cs typeface="Calibri"/>
              <a:sym typeface="Calibri"/>
            </a:endParaRPr>
          </a:p>
          <a:p>
            <a:pPr indent="0" lvl="0" marL="0" rtl="0" algn="l">
              <a:lnSpc>
                <a:spcPct val="90000"/>
              </a:lnSpc>
              <a:spcBef>
                <a:spcPts val="1200"/>
              </a:spcBef>
              <a:spcAft>
                <a:spcPts val="0"/>
              </a:spcAft>
              <a:buSzPts val="1800"/>
              <a:buNone/>
            </a:pPr>
            <a:r>
              <a:t/>
            </a:r>
            <a:endParaRPr sz="4200">
              <a:solidFill>
                <a:schemeClr val="l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80" name="Shape 280"/>
        <p:cNvGrpSpPr/>
        <p:nvPr/>
      </p:nvGrpSpPr>
      <p:grpSpPr>
        <a:xfrm>
          <a:off x="0" y="0"/>
          <a:ext cx="0" cy="0"/>
          <a:chOff x="0" y="0"/>
          <a:chExt cx="0" cy="0"/>
        </a:xfrm>
      </p:grpSpPr>
      <p:sp>
        <p:nvSpPr>
          <p:cNvPr id="281" name="Google Shape;281;g2f2bb4fd27a_0_127"/>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1F3864"/>
              </a:buClr>
              <a:buSzPts val="3600"/>
              <a:buFont typeface="Trebuchet MS"/>
              <a:buNone/>
            </a:pPr>
            <a:r>
              <a:rPr b="1" lang="en-US" sz="3600">
                <a:solidFill>
                  <a:schemeClr val="lt1"/>
                </a:solidFill>
                <a:latin typeface="Calibri"/>
                <a:ea typeface="Calibri"/>
                <a:cs typeface="Calibri"/>
                <a:sym typeface="Calibri"/>
              </a:rPr>
              <a:t>Health and Safety Requirements - External Specialist Practice Placements</a:t>
            </a:r>
            <a:endParaRPr b="1" sz="3600">
              <a:solidFill>
                <a:schemeClr val="lt1"/>
              </a:solidFill>
              <a:latin typeface="Calibri"/>
              <a:ea typeface="Calibri"/>
              <a:cs typeface="Calibri"/>
              <a:sym typeface="Calibri"/>
            </a:endParaRPr>
          </a:p>
          <a:p>
            <a:pPr indent="0" lvl="0" marL="0" rtl="0" algn="l">
              <a:lnSpc>
                <a:spcPct val="115000"/>
              </a:lnSpc>
              <a:spcBef>
                <a:spcPts val="0"/>
              </a:spcBef>
              <a:spcAft>
                <a:spcPts val="0"/>
              </a:spcAft>
              <a:buSzPts val="2800"/>
              <a:buNone/>
            </a:pPr>
            <a:r>
              <a:t/>
            </a:r>
            <a:endParaRPr b="1" sz="2900">
              <a:solidFill>
                <a:schemeClr val="lt1"/>
              </a:solidFill>
              <a:latin typeface="Calibri"/>
              <a:ea typeface="Calibri"/>
              <a:cs typeface="Calibri"/>
              <a:sym typeface="Calibri"/>
            </a:endParaRPr>
          </a:p>
          <a:p>
            <a:pPr indent="0" lvl="0" marL="0" rtl="0" algn="l">
              <a:lnSpc>
                <a:spcPct val="115000"/>
              </a:lnSpc>
              <a:spcBef>
                <a:spcPts val="1200"/>
              </a:spcBef>
              <a:spcAft>
                <a:spcPts val="0"/>
              </a:spcAft>
              <a:buSzPts val="2800"/>
              <a:buNone/>
            </a:pPr>
            <a:r>
              <a:t/>
            </a:r>
            <a:endParaRPr b="1" sz="4100">
              <a:solidFill>
                <a:schemeClr val="lt1"/>
              </a:solidFill>
              <a:latin typeface="Calibri"/>
              <a:ea typeface="Calibri"/>
              <a:cs typeface="Calibri"/>
              <a:sym typeface="Calibri"/>
            </a:endParaRPr>
          </a:p>
          <a:p>
            <a:pPr indent="0" lvl="0" marL="0" rtl="0" algn="l">
              <a:lnSpc>
                <a:spcPct val="115000"/>
              </a:lnSpc>
              <a:spcBef>
                <a:spcPts val="1200"/>
              </a:spcBef>
              <a:spcAft>
                <a:spcPts val="0"/>
              </a:spcAft>
              <a:buSzPts val="990"/>
              <a:buNone/>
            </a:pPr>
            <a:r>
              <a:t/>
            </a:r>
            <a:endParaRPr b="1" sz="3759">
              <a:solidFill>
                <a:schemeClr val="lt1"/>
              </a:solidFill>
              <a:latin typeface="Calibri"/>
              <a:ea typeface="Calibri"/>
              <a:cs typeface="Calibri"/>
              <a:sym typeface="Calibri"/>
            </a:endParaRPr>
          </a:p>
          <a:p>
            <a:pPr indent="0" lvl="0" marL="0" rtl="0" algn="l">
              <a:lnSpc>
                <a:spcPct val="90000"/>
              </a:lnSpc>
              <a:spcBef>
                <a:spcPts val="1200"/>
              </a:spcBef>
              <a:spcAft>
                <a:spcPts val="0"/>
              </a:spcAft>
              <a:buClr>
                <a:srgbClr val="000000"/>
              </a:buClr>
              <a:buSzPts val="3600"/>
              <a:buFont typeface="Arial"/>
              <a:buNone/>
            </a:pPr>
            <a:r>
              <a:t/>
            </a:r>
            <a:endParaRPr b="1" sz="459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990"/>
              <a:buNone/>
            </a:pPr>
            <a:r>
              <a:t/>
            </a:r>
            <a:endParaRPr b="1" sz="3420">
              <a:solidFill>
                <a:schemeClr val="lt1"/>
              </a:solidFill>
              <a:latin typeface="Calibri"/>
              <a:ea typeface="Calibri"/>
              <a:cs typeface="Calibri"/>
              <a:sym typeface="Calibri"/>
            </a:endParaRPr>
          </a:p>
        </p:txBody>
      </p:sp>
      <p:pic>
        <p:nvPicPr>
          <p:cNvPr id="282" name="Google Shape;282;g2f2bb4fd27a_0_127"/>
          <p:cNvPicPr preferRelativeResize="0"/>
          <p:nvPr/>
        </p:nvPicPr>
        <p:blipFill rotWithShape="1">
          <a:blip r:embed="rId3">
            <a:alphaModFix/>
          </a:blip>
          <a:srcRect b="0" l="0" r="0" t="0"/>
          <a:stretch/>
        </p:blipFill>
        <p:spPr>
          <a:xfrm>
            <a:off x="8130450" y="6180700"/>
            <a:ext cx="1013550" cy="674625"/>
          </a:xfrm>
          <a:prstGeom prst="rect">
            <a:avLst/>
          </a:prstGeom>
          <a:noFill/>
          <a:ln>
            <a:noFill/>
          </a:ln>
        </p:spPr>
      </p:pic>
      <p:pic>
        <p:nvPicPr>
          <p:cNvPr id="283" name="Google Shape;283;g2f2bb4fd27a_0_127"/>
          <p:cNvPicPr preferRelativeResize="0"/>
          <p:nvPr/>
        </p:nvPicPr>
        <p:blipFill rotWithShape="1">
          <a:blip r:embed="rId4">
            <a:alphaModFix/>
          </a:blip>
          <a:srcRect b="4317" l="16874" r="0" t="17593"/>
          <a:stretch/>
        </p:blipFill>
        <p:spPr>
          <a:xfrm>
            <a:off x="848700" y="2046875"/>
            <a:ext cx="7668398" cy="405224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87" name="Shape 287"/>
        <p:cNvGrpSpPr/>
        <p:nvPr/>
      </p:nvGrpSpPr>
      <p:grpSpPr>
        <a:xfrm>
          <a:off x="0" y="0"/>
          <a:ext cx="0" cy="0"/>
          <a:chOff x="0" y="0"/>
          <a:chExt cx="0" cy="0"/>
        </a:xfrm>
      </p:grpSpPr>
      <p:sp>
        <p:nvSpPr>
          <p:cNvPr id="288" name="Google Shape;288;g2f2bb4fd27a_0_110"/>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rgbClr val="000000"/>
              </a:buClr>
              <a:buSzPts val="4000"/>
              <a:buFont typeface="Arial"/>
              <a:buNone/>
            </a:pPr>
            <a:r>
              <a:rPr b="1" lang="en-US" sz="4100">
                <a:solidFill>
                  <a:schemeClr val="lt1"/>
                </a:solidFill>
                <a:latin typeface="Calibri"/>
                <a:ea typeface="Calibri"/>
                <a:cs typeface="Calibri"/>
                <a:sym typeface="Calibri"/>
              </a:rPr>
              <a:t>Mandatory Requirements</a:t>
            </a:r>
            <a:endParaRPr sz="1500">
              <a:solidFill>
                <a:srgbClr val="000000"/>
              </a:solidFill>
            </a:endParaRPr>
          </a:p>
          <a:p>
            <a:pPr indent="0" lvl="0" marL="0" rtl="0" algn="l">
              <a:lnSpc>
                <a:spcPct val="115000"/>
              </a:lnSpc>
              <a:spcBef>
                <a:spcPts val="0"/>
              </a:spcBef>
              <a:spcAft>
                <a:spcPts val="0"/>
              </a:spcAft>
              <a:buSzPts val="2800"/>
              <a:buNone/>
            </a:pPr>
            <a:r>
              <a:t/>
            </a:r>
            <a:endParaRPr b="1" sz="3600">
              <a:solidFill>
                <a:schemeClr val="lt1"/>
              </a:solidFill>
              <a:latin typeface="Calibri"/>
              <a:ea typeface="Calibri"/>
              <a:cs typeface="Calibri"/>
              <a:sym typeface="Calibri"/>
            </a:endParaRPr>
          </a:p>
          <a:p>
            <a:pPr indent="0" lvl="0" marL="0" rtl="0" algn="l">
              <a:lnSpc>
                <a:spcPct val="115000"/>
              </a:lnSpc>
              <a:spcBef>
                <a:spcPts val="1200"/>
              </a:spcBef>
              <a:spcAft>
                <a:spcPts val="0"/>
              </a:spcAft>
              <a:buSzPts val="2800"/>
              <a:buNone/>
            </a:pPr>
            <a:r>
              <a:t/>
            </a:r>
            <a:endParaRPr b="1" sz="3600">
              <a:solidFill>
                <a:schemeClr val="lt1"/>
              </a:solidFill>
              <a:latin typeface="Calibri"/>
              <a:ea typeface="Calibri"/>
              <a:cs typeface="Calibri"/>
              <a:sym typeface="Calibri"/>
            </a:endParaRPr>
          </a:p>
          <a:p>
            <a:pPr indent="0" lvl="0" marL="0" rtl="0" algn="l">
              <a:lnSpc>
                <a:spcPct val="115000"/>
              </a:lnSpc>
              <a:spcBef>
                <a:spcPts val="1200"/>
              </a:spcBef>
              <a:spcAft>
                <a:spcPts val="0"/>
              </a:spcAft>
              <a:buSzPts val="990"/>
              <a:buNone/>
            </a:pPr>
            <a:r>
              <a:t/>
            </a:r>
            <a:endParaRPr b="1" sz="3259">
              <a:solidFill>
                <a:schemeClr val="lt1"/>
              </a:solidFill>
              <a:latin typeface="Calibri"/>
              <a:ea typeface="Calibri"/>
              <a:cs typeface="Calibri"/>
              <a:sym typeface="Calibri"/>
            </a:endParaRPr>
          </a:p>
          <a:p>
            <a:pPr indent="0" lvl="0" marL="0" rtl="0" algn="l">
              <a:lnSpc>
                <a:spcPct val="90000"/>
              </a:lnSpc>
              <a:spcBef>
                <a:spcPts val="1200"/>
              </a:spcBef>
              <a:spcAft>
                <a:spcPts val="0"/>
              </a:spcAft>
              <a:buClr>
                <a:srgbClr val="000000"/>
              </a:buClr>
              <a:buSzPts val="3600"/>
              <a:buFont typeface="Arial"/>
              <a:buNone/>
            </a:pPr>
            <a:r>
              <a:t/>
            </a:r>
            <a:endParaRPr b="1" sz="409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990"/>
              <a:buNone/>
            </a:pPr>
            <a:r>
              <a:t/>
            </a:r>
            <a:endParaRPr b="1" sz="2920">
              <a:solidFill>
                <a:schemeClr val="lt1"/>
              </a:solidFill>
            </a:endParaRPr>
          </a:p>
        </p:txBody>
      </p:sp>
      <p:sp>
        <p:nvSpPr>
          <p:cNvPr id="289" name="Google Shape;289;g2f2bb4fd27a_0_110"/>
          <p:cNvSpPr txBox="1"/>
          <p:nvPr>
            <p:ph idx="1" type="body"/>
          </p:nvPr>
        </p:nvSpPr>
        <p:spPr>
          <a:xfrm>
            <a:off x="311700" y="1384225"/>
            <a:ext cx="8736600" cy="5430000"/>
          </a:xfrm>
          <a:prstGeom prst="rect">
            <a:avLst/>
          </a:prstGeom>
          <a:solidFill>
            <a:schemeClr val="dk1"/>
          </a:solid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chemeClr val="lt1"/>
              </a:buClr>
              <a:buSzPts val="2400"/>
              <a:buFont typeface="Calibri"/>
              <a:buChar char="●"/>
            </a:pPr>
            <a:r>
              <a:rPr lang="en-US" sz="2400">
                <a:solidFill>
                  <a:schemeClr val="lt1"/>
                </a:solidFill>
                <a:latin typeface="Calibri"/>
                <a:ea typeface="Calibri"/>
                <a:cs typeface="Calibri"/>
                <a:sym typeface="Calibri"/>
              </a:rPr>
              <a:t>Children's First Certification</a:t>
            </a:r>
            <a:endParaRPr sz="2400">
              <a:solidFill>
                <a:schemeClr val="lt1"/>
              </a:solidFill>
              <a:latin typeface="Calibri"/>
              <a:ea typeface="Calibri"/>
              <a:cs typeface="Calibri"/>
              <a:sym typeface="Calibri"/>
            </a:endParaRPr>
          </a:p>
          <a:p>
            <a:pPr indent="-381000" lvl="1" marL="914400" rtl="0" algn="l">
              <a:lnSpc>
                <a:spcPct val="115000"/>
              </a:lnSpc>
              <a:spcBef>
                <a:spcPts val="0"/>
              </a:spcBef>
              <a:spcAft>
                <a:spcPts val="0"/>
              </a:spcAft>
              <a:buClr>
                <a:schemeClr val="lt1"/>
              </a:buClr>
              <a:buSzPts val="2400"/>
              <a:buFont typeface="Calibri"/>
              <a:buChar char="○"/>
            </a:pPr>
            <a:r>
              <a:rPr lang="en-US" sz="2400">
                <a:solidFill>
                  <a:schemeClr val="lt1"/>
                </a:solidFill>
                <a:latin typeface="Calibri"/>
                <a:ea typeface="Calibri"/>
                <a:cs typeface="Calibri"/>
                <a:sym typeface="Calibri"/>
              </a:rPr>
              <a:t>Will complete as part of module </a:t>
            </a:r>
            <a:r>
              <a:rPr b="1" i="1" lang="en-US" sz="2400">
                <a:solidFill>
                  <a:schemeClr val="lt1"/>
                </a:solidFill>
                <a:latin typeface="Calibri"/>
                <a:ea typeface="Calibri"/>
                <a:cs typeface="Calibri"/>
                <a:sym typeface="Calibri"/>
              </a:rPr>
              <a:t>NMHS10480</a:t>
            </a:r>
            <a:endParaRPr b="1" i="1" sz="2400">
              <a:solidFill>
                <a:schemeClr val="lt1"/>
              </a:solidFill>
              <a:latin typeface="Calibri"/>
              <a:ea typeface="Calibri"/>
              <a:cs typeface="Calibri"/>
              <a:sym typeface="Calibri"/>
            </a:endParaRPr>
          </a:p>
          <a:p>
            <a:pPr indent="-381000" lvl="0" marL="457200" rtl="0" algn="l">
              <a:lnSpc>
                <a:spcPct val="115000"/>
              </a:lnSpc>
              <a:spcBef>
                <a:spcPts val="0"/>
              </a:spcBef>
              <a:spcAft>
                <a:spcPts val="0"/>
              </a:spcAft>
              <a:buClr>
                <a:schemeClr val="lt1"/>
              </a:buClr>
              <a:buSzPts val="2400"/>
              <a:buFont typeface="Calibri"/>
              <a:buChar char="●"/>
            </a:pPr>
            <a:r>
              <a:rPr lang="en-US" sz="2400">
                <a:solidFill>
                  <a:schemeClr val="lt1"/>
                </a:solidFill>
                <a:latin typeface="Calibri"/>
                <a:ea typeface="Calibri"/>
                <a:cs typeface="Calibri"/>
                <a:sym typeface="Calibri"/>
              </a:rPr>
              <a:t>Parent Hospital(s) required documentation</a:t>
            </a:r>
            <a:endParaRPr sz="2400">
              <a:solidFill>
                <a:schemeClr val="lt1"/>
              </a:solidFill>
              <a:latin typeface="Calibri"/>
              <a:ea typeface="Calibri"/>
              <a:cs typeface="Calibri"/>
              <a:sym typeface="Calibri"/>
            </a:endParaRPr>
          </a:p>
          <a:p>
            <a:pPr indent="0" lvl="0" marL="457200" rtl="0" algn="l">
              <a:lnSpc>
                <a:spcPct val="115000"/>
              </a:lnSpc>
              <a:spcBef>
                <a:spcPts val="1200"/>
              </a:spcBef>
              <a:spcAft>
                <a:spcPts val="0"/>
              </a:spcAft>
              <a:buSzPts val="1800"/>
              <a:buNone/>
            </a:pPr>
            <a:r>
              <a:t/>
            </a:r>
            <a:endParaRPr sz="2400">
              <a:solidFill>
                <a:schemeClr val="lt1"/>
              </a:solidFill>
              <a:latin typeface="Calibri"/>
              <a:ea typeface="Calibri"/>
              <a:cs typeface="Calibri"/>
              <a:sym typeface="Calibri"/>
            </a:endParaRPr>
          </a:p>
          <a:p>
            <a:pPr indent="0" lvl="0" marL="457200" rtl="0" algn="l">
              <a:lnSpc>
                <a:spcPct val="115000"/>
              </a:lnSpc>
              <a:spcBef>
                <a:spcPts val="1200"/>
              </a:spcBef>
              <a:spcAft>
                <a:spcPts val="0"/>
              </a:spcAft>
              <a:buSzPts val="1800"/>
              <a:buNone/>
            </a:pPr>
            <a:r>
              <a:t/>
            </a:r>
            <a:endParaRPr sz="2400">
              <a:solidFill>
                <a:schemeClr val="lt1"/>
              </a:solidFill>
              <a:latin typeface="Calibri"/>
              <a:ea typeface="Calibri"/>
              <a:cs typeface="Calibri"/>
              <a:sym typeface="Calibri"/>
            </a:endParaRPr>
          </a:p>
          <a:p>
            <a:pPr indent="0" lvl="0" marL="457200" rtl="0" algn="l">
              <a:lnSpc>
                <a:spcPct val="115000"/>
              </a:lnSpc>
              <a:spcBef>
                <a:spcPts val="1200"/>
              </a:spcBef>
              <a:spcAft>
                <a:spcPts val="0"/>
              </a:spcAft>
              <a:buSzPts val="1800"/>
              <a:buNone/>
            </a:pPr>
            <a:r>
              <a:t/>
            </a:r>
            <a:endParaRPr sz="2400">
              <a:solidFill>
                <a:schemeClr val="lt1"/>
              </a:solidFill>
              <a:latin typeface="Calibri"/>
              <a:ea typeface="Calibri"/>
              <a:cs typeface="Calibri"/>
              <a:sym typeface="Calibri"/>
            </a:endParaRPr>
          </a:p>
          <a:p>
            <a:pPr indent="0" lvl="0" marL="457200" rtl="0" algn="l">
              <a:lnSpc>
                <a:spcPct val="115000"/>
              </a:lnSpc>
              <a:spcBef>
                <a:spcPts val="1200"/>
              </a:spcBef>
              <a:spcAft>
                <a:spcPts val="0"/>
              </a:spcAft>
              <a:buSzPts val="1800"/>
              <a:buNone/>
            </a:pPr>
            <a:r>
              <a:t/>
            </a:r>
            <a:endParaRPr sz="2400">
              <a:solidFill>
                <a:schemeClr val="lt1"/>
              </a:solidFill>
              <a:latin typeface="Calibri"/>
              <a:ea typeface="Calibri"/>
              <a:cs typeface="Calibri"/>
              <a:sym typeface="Calibri"/>
            </a:endParaRPr>
          </a:p>
          <a:p>
            <a:pPr indent="-381000" lvl="0" marL="457200" rtl="0" algn="l">
              <a:lnSpc>
                <a:spcPct val="115000"/>
              </a:lnSpc>
              <a:spcBef>
                <a:spcPts val="1200"/>
              </a:spcBef>
              <a:spcAft>
                <a:spcPts val="0"/>
              </a:spcAft>
              <a:buClr>
                <a:schemeClr val="lt1"/>
              </a:buClr>
              <a:buSzPts val="2400"/>
              <a:buFont typeface="Calibri"/>
              <a:buChar char="●"/>
            </a:pPr>
            <a:r>
              <a:rPr lang="en-US" sz="2400">
                <a:solidFill>
                  <a:schemeClr val="lt1"/>
                </a:solidFill>
                <a:latin typeface="Calibri"/>
                <a:ea typeface="Calibri"/>
                <a:cs typeface="Calibri"/>
                <a:sym typeface="Calibri"/>
              </a:rPr>
              <a:t>Parent Hospital Orientation</a:t>
            </a:r>
            <a:endParaRPr sz="2400">
              <a:solidFill>
                <a:schemeClr val="lt1"/>
              </a:solidFill>
              <a:latin typeface="Calibri"/>
              <a:ea typeface="Calibri"/>
              <a:cs typeface="Calibri"/>
              <a:sym typeface="Calibri"/>
            </a:endParaRPr>
          </a:p>
          <a:p>
            <a:pPr indent="-381000" lvl="1" marL="914400" rtl="0" algn="l">
              <a:lnSpc>
                <a:spcPct val="115000"/>
              </a:lnSpc>
              <a:spcBef>
                <a:spcPts val="0"/>
              </a:spcBef>
              <a:spcAft>
                <a:spcPts val="0"/>
              </a:spcAft>
              <a:buClr>
                <a:schemeClr val="lt1"/>
              </a:buClr>
              <a:buSzPts val="2400"/>
              <a:buFont typeface="Calibri"/>
              <a:buChar char="○"/>
            </a:pPr>
            <a:r>
              <a:rPr lang="en-US" sz="2400">
                <a:solidFill>
                  <a:schemeClr val="lt1"/>
                </a:solidFill>
                <a:latin typeface="Calibri"/>
                <a:ea typeface="Calibri"/>
                <a:cs typeface="Calibri"/>
                <a:sym typeface="Calibri"/>
              </a:rPr>
              <a:t>Dates as per your orientation pack</a:t>
            </a:r>
            <a:endParaRPr sz="2400">
              <a:solidFill>
                <a:schemeClr val="lt1"/>
              </a:solidFill>
              <a:latin typeface="Calibri"/>
              <a:ea typeface="Calibri"/>
              <a:cs typeface="Calibri"/>
              <a:sym typeface="Calibri"/>
            </a:endParaRPr>
          </a:p>
          <a:p>
            <a:pPr indent="-381000" lvl="0" marL="457200" rtl="0" algn="l">
              <a:lnSpc>
                <a:spcPct val="115000"/>
              </a:lnSpc>
              <a:spcBef>
                <a:spcPts val="0"/>
              </a:spcBef>
              <a:spcAft>
                <a:spcPts val="0"/>
              </a:spcAft>
              <a:buClr>
                <a:schemeClr val="lt1"/>
              </a:buClr>
              <a:buSzPts val="2400"/>
              <a:buFont typeface="Calibri"/>
              <a:buChar char="●"/>
            </a:pPr>
            <a:r>
              <a:rPr lang="en-US" sz="2400">
                <a:solidFill>
                  <a:schemeClr val="lt1"/>
                </a:solidFill>
                <a:latin typeface="Calibri"/>
                <a:ea typeface="Calibri"/>
                <a:cs typeface="Calibri"/>
                <a:sym typeface="Calibri"/>
              </a:rPr>
              <a:t>Prerequisites to Practice Placement</a:t>
            </a:r>
            <a:endParaRPr sz="2400">
              <a:solidFill>
                <a:schemeClr val="lt1"/>
              </a:solidFill>
              <a:latin typeface="Calibri"/>
              <a:ea typeface="Calibri"/>
              <a:cs typeface="Calibri"/>
              <a:sym typeface="Calibri"/>
            </a:endParaRPr>
          </a:p>
          <a:p>
            <a:pPr indent="-381000" lvl="1" marL="914400" rtl="0" algn="l">
              <a:lnSpc>
                <a:spcPct val="115000"/>
              </a:lnSpc>
              <a:spcBef>
                <a:spcPts val="0"/>
              </a:spcBef>
              <a:spcAft>
                <a:spcPts val="0"/>
              </a:spcAft>
              <a:buClr>
                <a:schemeClr val="lt1"/>
              </a:buClr>
              <a:buSzPts val="2400"/>
              <a:buFont typeface="Calibri"/>
              <a:buChar char="○"/>
            </a:pPr>
            <a:r>
              <a:rPr lang="en-US" sz="2400">
                <a:solidFill>
                  <a:schemeClr val="lt1"/>
                </a:solidFill>
                <a:latin typeface="Calibri"/>
                <a:ea typeface="Calibri"/>
                <a:cs typeface="Calibri"/>
                <a:sym typeface="Calibri"/>
              </a:rPr>
              <a:t>You will receive information on this in November</a:t>
            </a:r>
            <a:endParaRPr sz="2400">
              <a:solidFill>
                <a:schemeClr val="lt1"/>
              </a:solidFill>
              <a:latin typeface="Calibri"/>
              <a:ea typeface="Calibri"/>
              <a:cs typeface="Calibri"/>
              <a:sym typeface="Calibri"/>
            </a:endParaRPr>
          </a:p>
          <a:p>
            <a:pPr indent="0" lvl="0" marL="0" rtl="0" algn="l">
              <a:lnSpc>
                <a:spcPct val="90000"/>
              </a:lnSpc>
              <a:spcBef>
                <a:spcPts val="1200"/>
              </a:spcBef>
              <a:spcAft>
                <a:spcPts val="0"/>
              </a:spcAft>
              <a:buSzPts val="1800"/>
              <a:buNone/>
            </a:pPr>
            <a:r>
              <a:t/>
            </a:r>
            <a:endParaRPr sz="2800">
              <a:solidFill>
                <a:schemeClr val="lt1"/>
              </a:solidFill>
              <a:latin typeface="Calibri"/>
              <a:ea typeface="Calibri"/>
              <a:cs typeface="Calibri"/>
              <a:sym typeface="Calibri"/>
            </a:endParaRPr>
          </a:p>
        </p:txBody>
      </p:sp>
      <p:pic>
        <p:nvPicPr>
          <p:cNvPr id="290" name="Google Shape;290;g2f2bb4fd27a_0_110"/>
          <p:cNvPicPr preferRelativeResize="0"/>
          <p:nvPr/>
        </p:nvPicPr>
        <p:blipFill rotWithShape="1">
          <a:blip r:embed="rId3">
            <a:alphaModFix/>
          </a:blip>
          <a:srcRect b="0" l="0" r="0" t="0"/>
          <a:stretch/>
        </p:blipFill>
        <p:spPr>
          <a:xfrm>
            <a:off x="8130450" y="6180700"/>
            <a:ext cx="1013550" cy="674625"/>
          </a:xfrm>
          <a:prstGeom prst="rect">
            <a:avLst/>
          </a:prstGeom>
          <a:noFill/>
          <a:ln>
            <a:noFill/>
          </a:ln>
        </p:spPr>
      </p:pic>
      <p:graphicFrame>
        <p:nvGraphicFramePr>
          <p:cNvPr id="291" name="Google Shape;291;g2f2bb4fd27a_0_110"/>
          <p:cNvGraphicFramePr/>
          <p:nvPr/>
        </p:nvGraphicFramePr>
        <p:xfrm>
          <a:off x="952500" y="2788500"/>
          <a:ext cx="3000000" cy="3000000"/>
        </p:xfrm>
        <a:graphic>
          <a:graphicData uri="http://schemas.openxmlformats.org/drawingml/2006/table">
            <a:tbl>
              <a:tblPr>
                <a:noFill/>
                <a:tableStyleId>{3B4BCB42-5C24-4FD0-97AB-E800103B8653}</a:tableStyleId>
              </a:tblPr>
              <a:tblGrid>
                <a:gridCol w="3619500"/>
                <a:gridCol w="3619500"/>
              </a:tblGrid>
              <a:tr h="381000">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solidFill>
                            <a:schemeClr val="lt1"/>
                          </a:solidFill>
                          <a:latin typeface="Calibri"/>
                          <a:ea typeface="Calibri"/>
                          <a:cs typeface="Calibri"/>
                          <a:sym typeface="Calibri"/>
                        </a:rPr>
                        <a:t>Parent Hospital</a:t>
                      </a:r>
                      <a:endParaRPr b="1" sz="1400" u="none" cap="none" strike="noStrike">
                        <a:solidFill>
                          <a:schemeClr val="lt1"/>
                        </a:solidFill>
                        <a:latin typeface="Calibri"/>
                        <a:ea typeface="Calibri"/>
                        <a:cs typeface="Calibri"/>
                        <a:sym typeface="Calibri"/>
                      </a:endParaRPr>
                    </a:p>
                  </a:txBody>
                  <a:tcPr marT="91425" marB="91425"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solidFill>
                            <a:schemeClr val="lt1"/>
                          </a:solidFill>
                          <a:latin typeface="Calibri"/>
                          <a:ea typeface="Calibri"/>
                          <a:cs typeface="Calibri"/>
                          <a:sym typeface="Calibri"/>
                        </a:rPr>
                        <a:t>Documentation</a:t>
                      </a:r>
                      <a:endParaRPr b="1" sz="1400" u="none" cap="none" strike="noStrike">
                        <a:solidFill>
                          <a:schemeClr val="lt1"/>
                        </a:solidFill>
                        <a:latin typeface="Calibri"/>
                        <a:ea typeface="Calibri"/>
                        <a:cs typeface="Calibri"/>
                        <a:sym typeface="Calibri"/>
                      </a:endParaRPr>
                    </a:p>
                  </a:txBody>
                  <a:tcPr marT="91425" marB="91425"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r>
              <a:tr h="381000">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solidFill>
                            <a:srgbClr val="202124"/>
                          </a:solidFill>
                          <a:latin typeface="Calibri"/>
                          <a:ea typeface="Calibri"/>
                          <a:cs typeface="Calibri"/>
                          <a:sym typeface="Calibri"/>
                        </a:rPr>
                        <a:t>ALL</a:t>
                      </a:r>
                      <a:endParaRPr b="1" sz="1400" u="none" cap="none" strike="noStrike">
                        <a:solidFill>
                          <a:srgbClr val="202124"/>
                        </a:solidFill>
                        <a:latin typeface="Calibri"/>
                        <a:ea typeface="Calibri"/>
                        <a:cs typeface="Calibri"/>
                        <a:sym typeface="Calibri"/>
                      </a:endParaRPr>
                    </a:p>
                  </a:txBody>
                  <a:tcPr marT="91425" marB="91425"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rgbClr val="000000"/>
                        </a:buClr>
                        <a:buSzPts val="1400"/>
                        <a:buFont typeface="Arial"/>
                        <a:buNone/>
                      </a:pPr>
                      <a:r>
                        <a:rPr b="1" lang="en-US" sz="1400" u="none" cap="none" strike="noStrike">
                          <a:solidFill>
                            <a:srgbClr val="202124"/>
                          </a:solidFill>
                          <a:latin typeface="Calibri"/>
                          <a:ea typeface="Calibri"/>
                          <a:cs typeface="Calibri"/>
                          <a:sym typeface="Calibri"/>
                        </a:rPr>
                        <a:t>Vaccine History Information</a:t>
                      </a:r>
                      <a:endParaRPr b="1" sz="1400" u="none" cap="none" strike="noStrike">
                        <a:solidFill>
                          <a:srgbClr val="202124"/>
                        </a:solidFill>
                        <a:latin typeface="Calibri"/>
                        <a:ea typeface="Calibri"/>
                        <a:cs typeface="Calibri"/>
                        <a:sym typeface="Calibri"/>
                      </a:endParaRPr>
                    </a:p>
                  </a:txBody>
                  <a:tcPr marT="91425" marB="91425" marR="91425" marL="91425" anchor="ctr">
                    <a:lnL cap="flat" cmpd="sng" w="10575">
                      <a:solidFill>
                        <a:srgbClr val="CCCCCC"/>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r>
              <a:tr h="381000">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solidFill>
                            <a:srgbClr val="202124"/>
                          </a:solidFill>
                          <a:latin typeface="Calibri"/>
                          <a:ea typeface="Calibri"/>
                          <a:cs typeface="Calibri"/>
                          <a:sym typeface="Calibri"/>
                        </a:rPr>
                        <a:t>CHI</a:t>
                      </a:r>
                      <a:endParaRPr b="1" sz="1400" u="none" cap="none" strike="noStrike">
                        <a:solidFill>
                          <a:srgbClr val="202124"/>
                        </a:solidFill>
                        <a:latin typeface="Calibri"/>
                        <a:ea typeface="Calibri"/>
                        <a:cs typeface="Calibri"/>
                        <a:sym typeface="Calibri"/>
                      </a:endParaRPr>
                    </a:p>
                  </a:txBody>
                  <a:tcPr marT="91425" marB="91425"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rgbClr val="000000"/>
                        </a:buClr>
                        <a:buSzPts val="1400"/>
                        <a:buFont typeface="Arial"/>
                        <a:buNone/>
                      </a:pPr>
                      <a:r>
                        <a:rPr b="1" lang="en-US" sz="1400" u="none" cap="none" strike="noStrike">
                          <a:solidFill>
                            <a:srgbClr val="202124"/>
                          </a:solidFill>
                          <a:latin typeface="Calibri"/>
                          <a:ea typeface="Calibri"/>
                          <a:cs typeface="Calibri"/>
                          <a:sym typeface="Calibri"/>
                        </a:rPr>
                        <a:t>HR Declaration &amp; Confidentiality Agreement</a:t>
                      </a:r>
                      <a:endParaRPr b="1" sz="1400" u="none" cap="none" strike="noStrike">
                        <a:solidFill>
                          <a:srgbClr val="202124"/>
                        </a:solidFill>
                        <a:latin typeface="Calibri"/>
                        <a:ea typeface="Calibri"/>
                        <a:cs typeface="Calibri"/>
                        <a:sym typeface="Calibri"/>
                      </a:endParaRPr>
                    </a:p>
                  </a:txBody>
                  <a:tcPr marT="91425" marB="91425" marR="91425" marL="91425" anchor="ctr">
                    <a:lnL cap="flat" cmpd="sng" w="10575">
                      <a:solidFill>
                        <a:srgbClr val="CCCCCC"/>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r>
              <a:tr h="381000">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solidFill>
                            <a:srgbClr val="202124"/>
                          </a:solidFill>
                          <a:latin typeface="Calibri"/>
                          <a:ea typeface="Calibri"/>
                          <a:cs typeface="Calibri"/>
                          <a:sym typeface="Calibri"/>
                        </a:rPr>
                        <a:t>SJOGH</a:t>
                      </a:r>
                      <a:endParaRPr b="1" sz="1400" u="none" cap="none" strike="noStrike">
                        <a:solidFill>
                          <a:srgbClr val="202124"/>
                        </a:solidFill>
                        <a:latin typeface="Calibri"/>
                        <a:ea typeface="Calibri"/>
                        <a:cs typeface="Calibri"/>
                        <a:sym typeface="Calibri"/>
                      </a:endParaRPr>
                    </a:p>
                  </a:txBody>
                  <a:tcPr marT="91425" marB="91425"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rgbClr val="000000"/>
                        </a:buClr>
                        <a:buSzPts val="1400"/>
                        <a:buFont typeface="Arial"/>
                        <a:buNone/>
                      </a:pPr>
                      <a:r>
                        <a:rPr b="1" lang="en-US" sz="1400" u="none" cap="none" strike="noStrike">
                          <a:solidFill>
                            <a:srgbClr val="202124"/>
                          </a:solidFill>
                          <a:latin typeface="Calibri"/>
                          <a:ea typeface="Calibri"/>
                          <a:cs typeface="Calibri"/>
                          <a:sym typeface="Calibri"/>
                        </a:rPr>
                        <a:t>Data Protection Act Agreement</a:t>
                      </a:r>
                      <a:endParaRPr b="1" sz="1400" u="none" cap="none" strike="noStrike">
                        <a:solidFill>
                          <a:srgbClr val="202124"/>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400"/>
                        <a:buFont typeface="Arial"/>
                        <a:buNone/>
                      </a:pPr>
                      <a:r>
                        <a:rPr b="1" lang="en-US" sz="1400" u="none" cap="none" strike="noStrike">
                          <a:solidFill>
                            <a:srgbClr val="202124"/>
                          </a:solidFill>
                          <a:latin typeface="Calibri"/>
                          <a:ea typeface="Calibri"/>
                          <a:cs typeface="Calibri"/>
                          <a:sym typeface="Calibri"/>
                        </a:rPr>
                        <a:t>Confidentiality &amp; Self Declaration Form</a:t>
                      </a:r>
                      <a:endParaRPr b="1" sz="1400" u="none" cap="none" strike="noStrike">
                        <a:solidFill>
                          <a:srgbClr val="202124"/>
                        </a:solidFill>
                        <a:latin typeface="Calibri"/>
                        <a:ea typeface="Calibri"/>
                        <a:cs typeface="Calibri"/>
                        <a:sym typeface="Calibri"/>
                      </a:endParaRPr>
                    </a:p>
                  </a:txBody>
                  <a:tcPr marT="91425" marB="91425" marR="91425" marL="91425" anchor="ctr">
                    <a:lnL cap="flat" cmpd="sng" w="10575">
                      <a:solidFill>
                        <a:srgbClr val="CCCCCC"/>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r>
              <a:tr h="381000">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solidFill>
                            <a:srgbClr val="202124"/>
                          </a:solidFill>
                          <a:latin typeface="Calibri"/>
                          <a:ea typeface="Calibri"/>
                          <a:cs typeface="Calibri"/>
                          <a:sym typeface="Calibri"/>
                        </a:rPr>
                        <a:t>SVHG</a:t>
                      </a:r>
                      <a:endParaRPr b="1" sz="1400" u="none" cap="none" strike="noStrike">
                        <a:solidFill>
                          <a:srgbClr val="202124"/>
                        </a:solidFill>
                        <a:latin typeface="Calibri"/>
                        <a:ea typeface="Calibri"/>
                        <a:cs typeface="Calibri"/>
                        <a:sym typeface="Calibri"/>
                      </a:endParaRPr>
                    </a:p>
                  </a:txBody>
                  <a:tcPr marT="91425" marB="91425"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rgbClr val="000000"/>
                        </a:buClr>
                        <a:buSzPts val="1400"/>
                        <a:buFont typeface="Arial"/>
                        <a:buNone/>
                      </a:pPr>
                      <a:r>
                        <a:rPr b="1" lang="en-US" sz="1400" u="none" cap="none" strike="noStrike">
                          <a:solidFill>
                            <a:srgbClr val="202124"/>
                          </a:solidFill>
                          <a:latin typeface="Calibri"/>
                          <a:ea typeface="Calibri"/>
                          <a:cs typeface="Calibri"/>
                          <a:sym typeface="Calibri"/>
                        </a:rPr>
                        <a:t>Student Contact Details</a:t>
                      </a:r>
                      <a:endParaRPr b="1" sz="1400" u="none" cap="none" strike="noStrike">
                        <a:solidFill>
                          <a:srgbClr val="202124"/>
                        </a:solidFill>
                        <a:latin typeface="Calibri"/>
                        <a:ea typeface="Calibri"/>
                        <a:cs typeface="Calibri"/>
                        <a:sym typeface="Calibri"/>
                      </a:endParaRPr>
                    </a:p>
                  </a:txBody>
                  <a:tcPr marT="91425" marB="91425" marR="91425" marL="91425" anchor="ctr">
                    <a:lnL cap="flat" cmpd="sng" w="10575">
                      <a:solidFill>
                        <a:srgbClr val="CCCCCC"/>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95" name="Shape 295"/>
        <p:cNvGrpSpPr/>
        <p:nvPr/>
      </p:nvGrpSpPr>
      <p:grpSpPr>
        <a:xfrm>
          <a:off x="0" y="0"/>
          <a:ext cx="0" cy="0"/>
          <a:chOff x="0" y="0"/>
          <a:chExt cx="0" cy="0"/>
        </a:xfrm>
      </p:grpSpPr>
      <p:pic>
        <p:nvPicPr>
          <p:cNvPr id="296" name="Google Shape;296;g2f2bb4fd27a_0_136"/>
          <p:cNvPicPr preferRelativeResize="0"/>
          <p:nvPr/>
        </p:nvPicPr>
        <p:blipFill rotWithShape="1">
          <a:blip r:embed="rId3">
            <a:alphaModFix/>
          </a:blip>
          <a:srcRect b="0" l="0" r="0" t="0"/>
          <a:stretch/>
        </p:blipFill>
        <p:spPr>
          <a:xfrm>
            <a:off x="8130450" y="6180700"/>
            <a:ext cx="1013550" cy="674625"/>
          </a:xfrm>
          <a:prstGeom prst="rect">
            <a:avLst/>
          </a:prstGeom>
          <a:noFill/>
          <a:ln>
            <a:noFill/>
          </a:ln>
        </p:spPr>
      </p:pic>
      <p:sp>
        <p:nvSpPr>
          <p:cNvPr id="297" name="Google Shape;297;g2f2bb4fd27a_0_136"/>
          <p:cNvSpPr txBox="1"/>
          <p:nvPr/>
        </p:nvSpPr>
        <p:spPr>
          <a:xfrm>
            <a:off x="3072000" y="1133450"/>
            <a:ext cx="3000000" cy="4063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rgbClr val="1F3864"/>
                </a:solidFill>
                <a:latin typeface="Calibri"/>
                <a:ea typeface="Calibri"/>
                <a:cs typeface="Calibri"/>
                <a:sym typeface="Calibri"/>
              </a:rPr>
              <a:t>Questions?</a:t>
            </a:r>
            <a:br>
              <a:rPr b="1" i="0" lang="en-US" sz="4400" u="none" cap="none" strike="noStrike">
                <a:solidFill>
                  <a:srgbClr val="1F3864"/>
                </a:solidFill>
                <a:latin typeface="Calibri"/>
                <a:ea typeface="Calibri"/>
                <a:cs typeface="Calibri"/>
                <a:sym typeface="Calibri"/>
              </a:rPr>
            </a:br>
            <a:br>
              <a:rPr b="1" i="0" lang="en-US" sz="4000" u="none" cap="none" strike="noStrike">
                <a:solidFill>
                  <a:srgbClr val="1F3864"/>
                </a:solidFill>
                <a:latin typeface="Calibri"/>
                <a:ea typeface="Calibri"/>
                <a:cs typeface="Calibri"/>
                <a:sym typeface="Calibri"/>
              </a:rPr>
            </a:br>
            <a:r>
              <a:rPr b="1" i="0" lang="en-US" sz="4000" u="sng" cap="none" strike="noStrike">
                <a:solidFill>
                  <a:srgbClr val="1F3864"/>
                </a:solidFill>
                <a:latin typeface="Calibri"/>
                <a:ea typeface="Calibri"/>
                <a:cs typeface="Calibri"/>
                <a:sym typeface="Calibri"/>
                <a:hlinkClick r:id="rId4">
                  <a:extLst>
                    <a:ext uri="{A12FA001-AC4F-418D-AE19-62706E023703}">
                      <ahyp:hlinkClr val="tx"/>
                    </a:ext>
                  </a:extLst>
                </a:hlinkClick>
              </a:rPr>
              <a:t>Contact us</a:t>
            </a:r>
            <a:br>
              <a:rPr b="1" i="0" lang="en-US" sz="4000" u="none" cap="none" strike="noStrike">
                <a:solidFill>
                  <a:srgbClr val="1F3864"/>
                </a:solidFill>
                <a:latin typeface="Calibri"/>
                <a:ea typeface="Calibri"/>
                <a:cs typeface="Calibri"/>
                <a:sym typeface="Calibri"/>
              </a:rPr>
            </a:br>
            <a:br>
              <a:rPr b="1" i="0" lang="en-US" sz="4000" u="none" cap="none" strike="noStrike">
                <a:solidFill>
                  <a:srgbClr val="1F3864"/>
                </a:solidFill>
                <a:latin typeface="Calibri"/>
                <a:ea typeface="Calibri"/>
                <a:cs typeface="Calibri"/>
                <a:sym typeface="Calibri"/>
              </a:rPr>
            </a:br>
            <a:endParaRPr b="0" i="0" sz="4000" u="none" cap="none" strike="noStrike">
              <a:solidFill>
                <a:srgbClr val="000000"/>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2400"/>
              <a:buFont typeface="Arial"/>
              <a:buNone/>
            </a:pPr>
            <a:br>
              <a:rPr b="1" i="0" lang="en-US" sz="2400" u="none" cap="none" strike="noStrike">
                <a:solidFill>
                  <a:srgbClr val="1F3864"/>
                </a:solidFill>
                <a:latin typeface="Calibri"/>
                <a:ea typeface="Calibri"/>
                <a:cs typeface="Calibri"/>
                <a:sym typeface="Calibri"/>
              </a:rPr>
            </a:br>
            <a:endParaRPr b="1" i="0" sz="2400" u="none" cap="none" strike="noStrike">
              <a:solidFill>
                <a:srgbClr val="1F3864"/>
              </a:solidFill>
              <a:latin typeface="Calibri"/>
              <a:ea typeface="Calibri"/>
              <a:cs typeface="Calibri"/>
              <a:sym typeface="Calibri"/>
            </a:endParaRPr>
          </a:p>
        </p:txBody>
      </p:sp>
      <p:pic>
        <p:nvPicPr>
          <p:cNvPr id="298" name="Google Shape;298;g2f2bb4fd27a_0_136"/>
          <p:cNvPicPr preferRelativeResize="0"/>
          <p:nvPr/>
        </p:nvPicPr>
        <p:blipFill rotWithShape="1">
          <a:blip r:embed="rId5">
            <a:alphaModFix/>
          </a:blip>
          <a:srcRect b="0" l="0" r="0" t="0"/>
          <a:stretch/>
        </p:blipFill>
        <p:spPr>
          <a:xfrm>
            <a:off x="3272365" y="3595000"/>
            <a:ext cx="2599275" cy="2599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4" name="Shape 144"/>
        <p:cNvGrpSpPr/>
        <p:nvPr/>
      </p:nvGrpSpPr>
      <p:grpSpPr>
        <a:xfrm>
          <a:off x="0" y="0"/>
          <a:ext cx="0" cy="0"/>
          <a:chOff x="0" y="0"/>
          <a:chExt cx="0" cy="0"/>
        </a:xfrm>
      </p:grpSpPr>
      <p:sp>
        <p:nvSpPr>
          <p:cNvPr id="145" name="Google Shape;145;g2f214ba63bb_0_157"/>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90000"/>
              </a:lnSpc>
              <a:spcBef>
                <a:spcPts val="0"/>
              </a:spcBef>
              <a:spcAft>
                <a:spcPts val="0"/>
              </a:spcAft>
              <a:buSzPct val="75880"/>
              <a:buNone/>
            </a:pPr>
            <a:r>
              <a:rPr b="1" lang="en-US" sz="4100">
                <a:solidFill>
                  <a:schemeClr val="lt1"/>
                </a:solidFill>
                <a:latin typeface="Calibri"/>
                <a:ea typeface="Calibri"/>
                <a:cs typeface="Calibri"/>
                <a:sym typeface="Calibri"/>
              </a:rPr>
              <a:t>BSc Nursing &amp; Midwifery Programmes</a:t>
            </a:r>
            <a:endParaRPr sz="1500">
              <a:solidFill>
                <a:srgbClr val="000000"/>
              </a:solidFill>
            </a:endParaRPr>
          </a:p>
          <a:p>
            <a:pPr indent="0" lvl="0" marL="0" rtl="0" algn="l">
              <a:lnSpc>
                <a:spcPct val="100000"/>
              </a:lnSpc>
              <a:spcBef>
                <a:spcPts val="0"/>
              </a:spcBef>
              <a:spcAft>
                <a:spcPts val="0"/>
              </a:spcAft>
              <a:buSzPct val="111111"/>
              <a:buNone/>
            </a:pPr>
            <a:r>
              <a:t/>
            </a:r>
            <a:endParaRPr>
              <a:solidFill>
                <a:schemeClr val="lt1"/>
              </a:solidFill>
            </a:endParaRPr>
          </a:p>
        </p:txBody>
      </p:sp>
      <p:sp>
        <p:nvSpPr>
          <p:cNvPr id="146" name="Google Shape;146;g2f214ba63bb_0_157"/>
          <p:cNvSpPr txBox="1"/>
          <p:nvPr>
            <p:ph idx="1" type="body"/>
          </p:nvPr>
        </p:nvSpPr>
        <p:spPr>
          <a:xfrm>
            <a:off x="311700" y="1612833"/>
            <a:ext cx="8520600" cy="45552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Clr>
                <a:schemeClr val="lt1"/>
              </a:buClr>
              <a:buSzPts val="2400"/>
              <a:buFont typeface="Arial"/>
              <a:buNone/>
            </a:pPr>
            <a:r>
              <a:rPr lang="en-US" sz="3000">
                <a:solidFill>
                  <a:schemeClr val="lt1"/>
                </a:solidFill>
                <a:latin typeface="Calibri"/>
                <a:ea typeface="Calibri"/>
                <a:cs typeface="Calibri"/>
                <a:sym typeface="Calibri"/>
              </a:rPr>
              <a:t>BSc Programmes in the school have 2 main elements:</a:t>
            </a:r>
            <a:endParaRPr sz="2000">
              <a:solidFill>
                <a:srgbClr val="000000"/>
              </a:solidFill>
            </a:endParaRPr>
          </a:p>
          <a:p>
            <a:pPr indent="-342900" lvl="0" marL="342900" rtl="0" algn="l">
              <a:lnSpc>
                <a:spcPct val="90000"/>
              </a:lnSpc>
              <a:spcBef>
                <a:spcPts val="0"/>
              </a:spcBef>
              <a:spcAft>
                <a:spcPts val="0"/>
              </a:spcAft>
              <a:buClr>
                <a:schemeClr val="lt1"/>
              </a:buClr>
              <a:buSzPts val="2400"/>
              <a:buChar char="•"/>
            </a:pPr>
            <a:r>
              <a:rPr lang="en-US" sz="2400">
                <a:solidFill>
                  <a:schemeClr val="lt1"/>
                </a:solidFill>
                <a:latin typeface="Calibri"/>
                <a:ea typeface="Calibri"/>
                <a:cs typeface="Calibri"/>
                <a:sym typeface="Calibri"/>
              </a:rPr>
              <a:t>Theory 50%</a:t>
            </a:r>
            <a:endParaRPr>
              <a:solidFill>
                <a:srgbClr val="000000"/>
              </a:solidFill>
            </a:endParaRPr>
          </a:p>
          <a:p>
            <a:pPr indent="-342900" lvl="0" marL="342900" rtl="0" algn="l">
              <a:lnSpc>
                <a:spcPct val="90000"/>
              </a:lnSpc>
              <a:spcBef>
                <a:spcPts val="0"/>
              </a:spcBef>
              <a:spcAft>
                <a:spcPts val="0"/>
              </a:spcAft>
              <a:buClr>
                <a:schemeClr val="lt1"/>
              </a:buClr>
              <a:buSzPts val="2400"/>
              <a:buChar char="•"/>
            </a:pPr>
            <a:r>
              <a:rPr lang="en-US" sz="2400">
                <a:solidFill>
                  <a:schemeClr val="lt1"/>
                </a:solidFill>
                <a:latin typeface="Calibri"/>
                <a:ea typeface="Calibri"/>
                <a:cs typeface="Calibri"/>
                <a:sym typeface="Calibri"/>
              </a:rPr>
              <a:t>Practice placements 50%</a:t>
            </a:r>
            <a:endParaRPr>
              <a:solidFill>
                <a:srgbClr val="000000"/>
              </a:solidFill>
            </a:endParaRPr>
          </a:p>
          <a:p>
            <a:pPr indent="0" lvl="0" marL="0" rtl="0" algn="l">
              <a:lnSpc>
                <a:spcPct val="90000"/>
              </a:lnSpc>
              <a:spcBef>
                <a:spcPts val="0"/>
              </a:spcBef>
              <a:spcAft>
                <a:spcPts val="0"/>
              </a:spcAft>
              <a:buClr>
                <a:srgbClr val="000000"/>
              </a:buClr>
              <a:buSzPts val="2400"/>
              <a:buFont typeface="Arial"/>
              <a:buNone/>
            </a:pPr>
            <a:r>
              <a:t/>
            </a:r>
            <a:endParaRPr sz="2700">
              <a:solidFill>
                <a:schemeClr val="lt1"/>
              </a:solidFill>
              <a:latin typeface="Calibri"/>
              <a:ea typeface="Calibri"/>
              <a:cs typeface="Calibri"/>
              <a:sym typeface="Calibri"/>
            </a:endParaRPr>
          </a:p>
          <a:p>
            <a:pPr indent="0" lvl="0" marL="0" rtl="0" algn="l">
              <a:lnSpc>
                <a:spcPct val="90000"/>
              </a:lnSpc>
              <a:spcBef>
                <a:spcPts val="0"/>
              </a:spcBef>
              <a:spcAft>
                <a:spcPts val="0"/>
              </a:spcAft>
              <a:buClr>
                <a:schemeClr val="lt1"/>
              </a:buClr>
              <a:buSzPts val="2400"/>
              <a:buFont typeface="Arial"/>
              <a:buNone/>
            </a:pPr>
            <a:r>
              <a:rPr lang="en-US" sz="3000">
                <a:solidFill>
                  <a:schemeClr val="lt1"/>
                </a:solidFill>
                <a:latin typeface="Calibri"/>
                <a:ea typeface="Calibri"/>
                <a:cs typeface="Calibri"/>
                <a:sym typeface="Calibri"/>
              </a:rPr>
              <a:t>At the end of your programme, you hope to achieve two outcomes, which combined will allow you to work as a nurse or midwife in Ireland: </a:t>
            </a:r>
            <a:endParaRPr sz="2000">
              <a:solidFill>
                <a:srgbClr val="000000"/>
              </a:solidFill>
            </a:endParaRPr>
          </a:p>
          <a:p>
            <a:pPr indent="-381000" lvl="0" marL="914400" rtl="0" algn="l">
              <a:lnSpc>
                <a:spcPct val="90000"/>
              </a:lnSpc>
              <a:spcBef>
                <a:spcPts val="0"/>
              </a:spcBef>
              <a:spcAft>
                <a:spcPts val="0"/>
              </a:spcAft>
              <a:buClr>
                <a:schemeClr val="lt1"/>
              </a:buClr>
              <a:buSzPts val="2400"/>
              <a:buFont typeface="Calibri"/>
              <a:buAutoNum type="arabicPeriod"/>
            </a:pPr>
            <a:r>
              <a:rPr lang="en-US" sz="2400">
                <a:solidFill>
                  <a:schemeClr val="lt1"/>
                </a:solidFill>
                <a:latin typeface="Calibri"/>
                <a:ea typeface="Calibri"/>
                <a:cs typeface="Calibri"/>
                <a:sym typeface="Calibri"/>
              </a:rPr>
              <a:t>BSc (Nursing) or BSc (Midwifery)</a:t>
            </a:r>
            <a:endParaRPr sz="2400">
              <a:solidFill>
                <a:srgbClr val="000000"/>
              </a:solidFill>
            </a:endParaRPr>
          </a:p>
          <a:p>
            <a:pPr indent="-381000" lvl="0" marL="914400" rtl="0" algn="l">
              <a:lnSpc>
                <a:spcPct val="90000"/>
              </a:lnSpc>
              <a:spcBef>
                <a:spcPts val="0"/>
              </a:spcBef>
              <a:spcAft>
                <a:spcPts val="0"/>
              </a:spcAft>
              <a:buClr>
                <a:schemeClr val="lt1"/>
              </a:buClr>
              <a:buSzPts val="2400"/>
              <a:buFont typeface="Calibri"/>
              <a:buAutoNum type="arabicPeriod"/>
            </a:pPr>
            <a:r>
              <a:rPr lang="en-US" sz="2400">
                <a:solidFill>
                  <a:schemeClr val="lt1"/>
                </a:solidFill>
                <a:latin typeface="Calibri"/>
                <a:ea typeface="Calibri"/>
                <a:cs typeface="Calibri"/>
                <a:sym typeface="Calibri"/>
              </a:rPr>
              <a:t>Professional Registration with the NMBI</a:t>
            </a:r>
            <a:endParaRPr b="1" sz="2400">
              <a:solidFill>
                <a:schemeClr val="lt1"/>
              </a:solidFill>
              <a:latin typeface="Calibri"/>
              <a:ea typeface="Calibri"/>
              <a:cs typeface="Calibri"/>
              <a:sym typeface="Calibri"/>
            </a:endParaRPr>
          </a:p>
        </p:txBody>
      </p:sp>
      <p:pic>
        <p:nvPicPr>
          <p:cNvPr id="147" name="Google Shape;147;g2f214ba63bb_0_157"/>
          <p:cNvPicPr preferRelativeResize="0"/>
          <p:nvPr/>
        </p:nvPicPr>
        <p:blipFill rotWithShape="1">
          <a:blip r:embed="rId3">
            <a:alphaModFix/>
          </a:blip>
          <a:srcRect b="0" l="0" r="0" t="0"/>
          <a:stretch/>
        </p:blipFill>
        <p:spPr>
          <a:xfrm>
            <a:off x="8130450" y="6180700"/>
            <a:ext cx="1013550" cy="674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1" name="Shape 151"/>
        <p:cNvGrpSpPr/>
        <p:nvPr/>
      </p:nvGrpSpPr>
      <p:grpSpPr>
        <a:xfrm>
          <a:off x="0" y="0"/>
          <a:ext cx="0" cy="0"/>
          <a:chOff x="0" y="0"/>
          <a:chExt cx="0" cy="0"/>
        </a:xfrm>
      </p:grpSpPr>
      <p:sp>
        <p:nvSpPr>
          <p:cNvPr id="152" name="Google Shape;152;g2f214ba63bb_0_168"/>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sz="3650">
                <a:solidFill>
                  <a:schemeClr val="lt1"/>
                </a:solidFill>
                <a:latin typeface="Calibri"/>
                <a:ea typeface="Calibri"/>
                <a:cs typeface="Calibri"/>
                <a:sym typeface="Calibri"/>
              </a:rPr>
              <a:t>Practice Placements</a:t>
            </a:r>
            <a:endParaRPr b="1" sz="365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2800"/>
              <a:buNone/>
            </a:pPr>
            <a:r>
              <a:t/>
            </a:r>
            <a:endParaRPr>
              <a:solidFill>
                <a:schemeClr val="lt1"/>
              </a:solidFill>
            </a:endParaRPr>
          </a:p>
        </p:txBody>
      </p:sp>
      <p:sp>
        <p:nvSpPr>
          <p:cNvPr id="153" name="Google Shape;153;g2f214ba63bb_0_168"/>
          <p:cNvSpPr txBox="1"/>
          <p:nvPr>
            <p:ph idx="1" type="body"/>
          </p:nvPr>
        </p:nvSpPr>
        <p:spPr>
          <a:xfrm>
            <a:off x="311700" y="1612833"/>
            <a:ext cx="8520600" cy="45552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935"/>
              <a:buNone/>
            </a:pPr>
            <a:r>
              <a:rPr lang="en-US" sz="2850">
                <a:solidFill>
                  <a:schemeClr val="lt1"/>
                </a:solidFill>
                <a:latin typeface="Calibri"/>
                <a:ea typeface="Calibri"/>
                <a:cs typeface="Calibri"/>
                <a:sym typeface="Calibri"/>
              </a:rPr>
              <a:t>The type and duration of the practice placements you will attend is prescribed by the NMBI</a:t>
            </a:r>
            <a:endParaRPr sz="2850">
              <a:solidFill>
                <a:schemeClr val="lt1"/>
              </a:solidFill>
              <a:latin typeface="Calibri"/>
              <a:ea typeface="Calibri"/>
              <a:cs typeface="Calibri"/>
              <a:sym typeface="Calibri"/>
            </a:endParaRPr>
          </a:p>
          <a:p>
            <a:pPr indent="-377190" lvl="0" marL="457200" rtl="0" algn="l">
              <a:lnSpc>
                <a:spcPct val="80000"/>
              </a:lnSpc>
              <a:spcBef>
                <a:spcPts val="0"/>
              </a:spcBef>
              <a:spcAft>
                <a:spcPts val="0"/>
              </a:spcAft>
              <a:buClr>
                <a:schemeClr val="lt1"/>
              </a:buClr>
              <a:buSzPts val="2340"/>
              <a:buFont typeface="Calibri"/>
              <a:buChar char="•"/>
            </a:pPr>
            <a:r>
              <a:rPr lang="en-US" sz="2340">
                <a:solidFill>
                  <a:schemeClr val="lt1"/>
                </a:solidFill>
                <a:latin typeface="Calibri"/>
                <a:ea typeface="Calibri"/>
                <a:cs typeface="Calibri"/>
                <a:sym typeface="Calibri"/>
              </a:rPr>
              <a:t>General, Mental Health and Midwifery students there is a required minimum of 81 weeks </a:t>
            </a:r>
            <a:endParaRPr sz="1829">
              <a:solidFill>
                <a:srgbClr val="000000"/>
              </a:solidFill>
            </a:endParaRPr>
          </a:p>
          <a:p>
            <a:pPr indent="-377190" lvl="0" marL="457200" rtl="0" algn="l">
              <a:lnSpc>
                <a:spcPct val="80000"/>
              </a:lnSpc>
              <a:spcBef>
                <a:spcPts val="0"/>
              </a:spcBef>
              <a:spcAft>
                <a:spcPts val="0"/>
              </a:spcAft>
              <a:buClr>
                <a:schemeClr val="lt1"/>
              </a:buClr>
              <a:buSzPts val="2340"/>
              <a:buFont typeface="Calibri"/>
              <a:buChar char="•"/>
            </a:pPr>
            <a:r>
              <a:rPr lang="en-US" sz="2340">
                <a:solidFill>
                  <a:schemeClr val="lt1"/>
                </a:solidFill>
                <a:latin typeface="Calibri"/>
                <a:ea typeface="Calibri"/>
                <a:cs typeface="Calibri"/>
                <a:sym typeface="Calibri"/>
              </a:rPr>
              <a:t>Children’s &amp; General students there is a required minimum of 95 weeks (4.5 year degree)</a:t>
            </a:r>
            <a:endParaRPr sz="2340">
              <a:solidFill>
                <a:schemeClr val="lt1"/>
              </a:solidFill>
              <a:latin typeface="Calibri"/>
              <a:ea typeface="Calibri"/>
              <a:cs typeface="Calibri"/>
              <a:sym typeface="Calibri"/>
            </a:endParaRPr>
          </a:p>
          <a:p>
            <a:pPr indent="0" lvl="0" marL="0" rtl="0" algn="l">
              <a:lnSpc>
                <a:spcPct val="80000"/>
              </a:lnSpc>
              <a:spcBef>
                <a:spcPts val="0"/>
              </a:spcBef>
              <a:spcAft>
                <a:spcPts val="0"/>
              </a:spcAft>
              <a:buSzPts val="935"/>
              <a:buNone/>
            </a:pPr>
            <a:r>
              <a:t/>
            </a:r>
            <a:endParaRPr sz="2000">
              <a:solidFill>
                <a:schemeClr val="lt1"/>
              </a:solidFill>
              <a:latin typeface="Calibri"/>
              <a:ea typeface="Calibri"/>
              <a:cs typeface="Calibri"/>
              <a:sym typeface="Calibri"/>
            </a:endParaRPr>
          </a:p>
          <a:p>
            <a:pPr indent="0" lvl="0" marL="0" rtl="0" algn="l">
              <a:lnSpc>
                <a:spcPct val="80000"/>
              </a:lnSpc>
              <a:spcBef>
                <a:spcPts val="0"/>
              </a:spcBef>
              <a:spcAft>
                <a:spcPts val="0"/>
              </a:spcAft>
              <a:buSzPts val="935"/>
              <a:buNone/>
            </a:pPr>
            <a:r>
              <a:rPr lang="en-US" sz="2850">
                <a:solidFill>
                  <a:schemeClr val="lt1"/>
                </a:solidFill>
                <a:latin typeface="Calibri"/>
                <a:ea typeface="Calibri"/>
                <a:cs typeface="Calibri"/>
                <a:sym typeface="Calibri"/>
              </a:rPr>
              <a:t>Practice placements are classified as either</a:t>
            </a:r>
            <a:endParaRPr sz="2850">
              <a:solidFill>
                <a:srgbClr val="000000"/>
              </a:solidFill>
            </a:endParaRPr>
          </a:p>
          <a:p>
            <a:pPr indent="-377190" lvl="0" marL="457200" rtl="0" algn="l">
              <a:lnSpc>
                <a:spcPct val="80000"/>
              </a:lnSpc>
              <a:spcBef>
                <a:spcPts val="0"/>
              </a:spcBef>
              <a:spcAft>
                <a:spcPts val="0"/>
              </a:spcAft>
              <a:buClr>
                <a:schemeClr val="lt1"/>
              </a:buClr>
              <a:buSzPts val="2340"/>
              <a:buFont typeface="Calibri"/>
              <a:buChar char="●"/>
            </a:pPr>
            <a:r>
              <a:rPr lang="en-US" sz="2340">
                <a:solidFill>
                  <a:schemeClr val="lt1"/>
                </a:solidFill>
                <a:latin typeface="Calibri"/>
                <a:ea typeface="Calibri"/>
                <a:cs typeface="Calibri"/>
                <a:sym typeface="Calibri"/>
              </a:rPr>
              <a:t>General/Core Placements: generally in stage 1 and 4</a:t>
            </a:r>
            <a:endParaRPr sz="2340">
              <a:solidFill>
                <a:schemeClr val="lt1"/>
              </a:solidFill>
              <a:latin typeface="Calibri"/>
              <a:ea typeface="Calibri"/>
              <a:cs typeface="Calibri"/>
              <a:sym typeface="Calibri"/>
            </a:endParaRPr>
          </a:p>
          <a:p>
            <a:pPr indent="-377190" lvl="0" marL="457200" rtl="0" algn="l">
              <a:lnSpc>
                <a:spcPct val="80000"/>
              </a:lnSpc>
              <a:spcBef>
                <a:spcPts val="0"/>
              </a:spcBef>
              <a:spcAft>
                <a:spcPts val="0"/>
              </a:spcAft>
              <a:buClr>
                <a:schemeClr val="lt1"/>
              </a:buClr>
              <a:buSzPts val="2340"/>
              <a:buFont typeface="Calibri"/>
              <a:buChar char="●"/>
            </a:pPr>
            <a:r>
              <a:rPr lang="en-US" sz="2340">
                <a:solidFill>
                  <a:schemeClr val="lt1"/>
                </a:solidFill>
                <a:latin typeface="Calibri"/>
                <a:ea typeface="Calibri"/>
                <a:cs typeface="Calibri"/>
                <a:sym typeface="Calibri"/>
              </a:rPr>
              <a:t>Specialist placements: generally in stage 2 and 3</a:t>
            </a:r>
            <a:endParaRPr sz="2340">
              <a:solidFill>
                <a:schemeClr val="lt1"/>
              </a:solidFill>
              <a:latin typeface="Calibri"/>
              <a:ea typeface="Calibri"/>
              <a:cs typeface="Calibri"/>
              <a:sym typeface="Calibri"/>
            </a:endParaRPr>
          </a:p>
          <a:p>
            <a:pPr indent="0" lvl="0" marL="0" rtl="0" algn="l">
              <a:lnSpc>
                <a:spcPct val="80000"/>
              </a:lnSpc>
              <a:spcBef>
                <a:spcPts val="0"/>
              </a:spcBef>
              <a:spcAft>
                <a:spcPts val="0"/>
              </a:spcAft>
              <a:buSzPts val="935"/>
              <a:buNone/>
            </a:pPr>
            <a:r>
              <a:t/>
            </a:r>
            <a:endParaRPr sz="2340">
              <a:solidFill>
                <a:schemeClr val="lt1"/>
              </a:solidFill>
              <a:latin typeface="Calibri"/>
              <a:ea typeface="Calibri"/>
              <a:cs typeface="Calibri"/>
              <a:sym typeface="Calibri"/>
            </a:endParaRPr>
          </a:p>
          <a:p>
            <a:pPr indent="0" lvl="0" marL="0" rtl="0" algn="l">
              <a:lnSpc>
                <a:spcPct val="80000"/>
              </a:lnSpc>
              <a:spcBef>
                <a:spcPts val="0"/>
              </a:spcBef>
              <a:spcAft>
                <a:spcPts val="0"/>
              </a:spcAft>
              <a:buSzPts val="935"/>
              <a:buNone/>
            </a:pPr>
            <a:r>
              <a:rPr lang="en-US" sz="2850">
                <a:solidFill>
                  <a:schemeClr val="lt1"/>
                </a:solidFill>
                <a:latin typeface="Calibri"/>
                <a:ea typeface="Calibri"/>
                <a:cs typeface="Calibri"/>
                <a:sym typeface="Calibri"/>
              </a:rPr>
              <a:t>Internship</a:t>
            </a:r>
            <a:endParaRPr sz="2850">
              <a:solidFill>
                <a:srgbClr val="000000"/>
              </a:solidFill>
            </a:endParaRPr>
          </a:p>
          <a:p>
            <a:pPr indent="-377190" lvl="0" marL="457200" rtl="0" algn="l">
              <a:lnSpc>
                <a:spcPct val="80000"/>
              </a:lnSpc>
              <a:spcBef>
                <a:spcPts val="0"/>
              </a:spcBef>
              <a:spcAft>
                <a:spcPts val="0"/>
              </a:spcAft>
              <a:buClr>
                <a:schemeClr val="lt1"/>
              </a:buClr>
              <a:buSzPts val="2340"/>
              <a:buFont typeface="Calibri"/>
              <a:buChar char="●"/>
            </a:pPr>
            <a:r>
              <a:rPr lang="en-US" sz="2340">
                <a:solidFill>
                  <a:schemeClr val="lt1"/>
                </a:solidFill>
                <a:latin typeface="Calibri"/>
                <a:ea typeface="Calibri"/>
                <a:cs typeface="Calibri"/>
                <a:sym typeface="Calibri"/>
              </a:rPr>
              <a:t>Occurs in Stage 4 of your programme</a:t>
            </a:r>
            <a:endParaRPr sz="2340">
              <a:solidFill>
                <a:schemeClr val="lt1"/>
              </a:solidFill>
              <a:latin typeface="Calibri"/>
              <a:ea typeface="Calibri"/>
              <a:cs typeface="Calibri"/>
              <a:sym typeface="Calibri"/>
            </a:endParaRPr>
          </a:p>
          <a:p>
            <a:pPr indent="-377190" lvl="0" marL="457200" rtl="0" algn="l">
              <a:lnSpc>
                <a:spcPct val="80000"/>
              </a:lnSpc>
              <a:spcBef>
                <a:spcPts val="0"/>
              </a:spcBef>
              <a:spcAft>
                <a:spcPts val="0"/>
              </a:spcAft>
              <a:buClr>
                <a:schemeClr val="lt1"/>
              </a:buClr>
              <a:buSzPts val="2340"/>
              <a:buFont typeface="Calibri"/>
              <a:buChar char="●"/>
            </a:pPr>
            <a:r>
              <a:rPr lang="en-US" sz="2340">
                <a:solidFill>
                  <a:schemeClr val="lt1"/>
                </a:solidFill>
                <a:latin typeface="Calibri"/>
                <a:ea typeface="Calibri"/>
                <a:cs typeface="Calibri"/>
                <a:sym typeface="Calibri"/>
              </a:rPr>
              <a:t>36 weeks in total</a:t>
            </a:r>
            <a:endParaRPr sz="2340">
              <a:solidFill>
                <a:schemeClr val="lt1"/>
              </a:solidFill>
              <a:latin typeface="Calibri"/>
              <a:ea typeface="Calibri"/>
              <a:cs typeface="Calibri"/>
              <a:sym typeface="Calibri"/>
            </a:endParaRPr>
          </a:p>
          <a:p>
            <a:pPr indent="0" lvl="0" marL="0" rtl="0" algn="l">
              <a:lnSpc>
                <a:spcPct val="80000"/>
              </a:lnSpc>
              <a:spcBef>
                <a:spcPts val="0"/>
              </a:spcBef>
              <a:spcAft>
                <a:spcPts val="0"/>
              </a:spcAft>
              <a:buSzPts val="935"/>
              <a:buNone/>
            </a:pPr>
            <a:r>
              <a:t/>
            </a:r>
            <a:endParaRPr sz="2170">
              <a:solidFill>
                <a:schemeClr val="lt1"/>
              </a:solidFill>
              <a:latin typeface="Calibri"/>
              <a:ea typeface="Calibri"/>
              <a:cs typeface="Calibri"/>
              <a:sym typeface="Calibri"/>
            </a:endParaRPr>
          </a:p>
          <a:p>
            <a:pPr indent="0" lvl="0" marL="0" rtl="0" algn="l">
              <a:lnSpc>
                <a:spcPct val="70000"/>
              </a:lnSpc>
              <a:spcBef>
                <a:spcPts val="0"/>
              </a:spcBef>
              <a:spcAft>
                <a:spcPts val="0"/>
              </a:spcAft>
              <a:buSzPts val="935"/>
              <a:buNone/>
            </a:pPr>
            <a:r>
              <a:t/>
            </a:r>
            <a:endParaRPr sz="2510">
              <a:solidFill>
                <a:schemeClr val="lt1"/>
              </a:solidFill>
              <a:latin typeface="Calibri"/>
              <a:ea typeface="Calibri"/>
              <a:cs typeface="Calibri"/>
              <a:sym typeface="Calibri"/>
            </a:endParaRPr>
          </a:p>
        </p:txBody>
      </p:sp>
      <p:pic>
        <p:nvPicPr>
          <p:cNvPr id="154" name="Google Shape;154;g2f214ba63bb_0_168"/>
          <p:cNvPicPr preferRelativeResize="0"/>
          <p:nvPr/>
        </p:nvPicPr>
        <p:blipFill rotWithShape="1">
          <a:blip r:embed="rId3">
            <a:alphaModFix/>
          </a:blip>
          <a:srcRect b="0" l="0" r="0" t="0"/>
          <a:stretch/>
        </p:blipFill>
        <p:spPr>
          <a:xfrm>
            <a:off x="8130450" y="6180700"/>
            <a:ext cx="1013550" cy="674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8" name="Shape 158"/>
        <p:cNvGrpSpPr/>
        <p:nvPr/>
      </p:nvGrpSpPr>
      <p:grpSpPr>
        <a:xfrm>
          <a:off x="0" y="0"/>
          <a:ext cx="0" cy="0"/>
          <a:chOff x="0" y="0"/>
          <a:chExt cx="0" cy="0"/>
        </a:xfrm>
      </p:grpSpPr>
      <p:sp>
        <p:nvSpPr>
          <p:cNvPr id="159" name="Google Shape;159;g2f214ba63bb_0_180"/>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sz="3650">
                <a:solidFill>
                  <a:schemeClr val="lt1"/>
                </a:solidFill>
                <a:latin typeface="Calibri"/>
                <a:ea typeface="Calibri"/>
                <a:cs typeface="Calibri"/>
                <a:sym typeface="Calibri"/>
              </a:rPr>
              <a:t>Practice Placements</a:t>
            </a:r>
            <a:endParaRPr b="1" sz="365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2800"/>
              <a:buNone/>
            </a:pPr>
            <a:r>
              <a:t/>
            </a:r>
            <a:endParaRPr>
              <a:solidFill>
                <a:schemeClr val="lt1"/>
              </a:solidFill>
            </a:endParaRPr>
          </a:p>
        </p:txBody>
      </p:sp>
      <p:sp>
        <p:nvSpPr>
          <p:cNvPr id="160" name="Google Shape;160;g2f214ba63bb_0_180"/>
          <p:cNvSpPr txBox="1"/>
          <p:nvPr>
            <p:ph idx="1" type="body"/>
          </p:nvPr>
        </p:nvSpPr>
        <p:spPr>
          <a:xfrm>
            <a:off x="311700" y="1612825"/>
            <a:ext cx="8520600" cy="5141700"/>
          </a:xfrm>
          <a:prstGeom prst="rect">
            <a:avLst/>
          </a:prstGeom>
          <a:noFill/>
          <a:ln>
            <a:noFill/>
          </a:ln>
        </p:spPr>
        <p:txBody>
          <a:bodyPr anchorCtr="0" anchor="t" bIns="91425" lIns="91425" spcFirstLastPara="1" rIns="91425" wrap="square" tIns="91425">
            <a:normAutofit fontScale="85000" lnSpcReduction="20000"/>
          </a:bodyPr>
          <a:lstStyle/>
          <a:p>
            <a:pPr indent="0" lvl="0" marL="0" rtl="0" algn="l">
              <a:lnSpc>
                <a:spcPct val="100000"/>
              </a:lnSpc>
              <a:spcBef>
                <a:spcPts val="0"/>
              </a:spcBef>
              <a:spcAft>
                <a:spcPts val="0"/>
              </a:spcAft>
              <a:buSzPct val="60504"/>
              <a:buNone/>
            </a:pPr>
            <a:r>
              <a:rPr lang="en-US" sz="3500">
                <a:solidFill>
                  <a:schemeClr val="lt1"/>
                </a:solidFill>
                <a:latin typeface="Calibri"/>
                <a:ea typeface="Calibri"/>
                <a:cs typeface="Calibri"/>
                <a:sym typeface="Calibri"/>
              </a:rPr>
              <a:t>In Stage 1 you will attend practice placements</a:t>
            </a:r>
            <a:endParaRPr sz="3500">
              <a:solidFill>
                <a:srgbClr val="000000"/>
              </a:solidFill>
            </a:endParaRPr>
          </a:p>
          <a:p>
            <a:pPr indent="-379730" lvl="0" marL="457200" rtl="0" algn="l">
              <a:lnSpc>
                <a:spcPct val="100000"/>
              </a:lnSpc>
              <a:spcBef>
                <a:spcPts val="0"/>
              </a:spcBef>
              <a:spcAft>
                <a:spcPts val="0"/>
              </a:spcAft>
              <a:buClr>
                <a:schemeClr val="lt1"/>
              </a:buClr>
              <a:buSzPct val="100000"/>
              <a:buChar char="•"/>
            </a:pPr>
            <a:r>
              <a:rPr lang="en-US" sz="2800">
                <a:solidFill>
                  <a:schemeClr val="lt1"/>
                </a:solidFill>
                <a:latin typeface="Calibri"/>
                <a:ea typeface="Calibri"/>
                <a:cs typeface="Calibri"/>
                <a:sym typeface="Calibri"/>
              </a:rPr>
              <a:t>5 weeks starting 13/01/2025 (provisional dates)</a:t>
            </a:r>
            <a:endParaRPr sz="2800">
              <a:solidFill>
                <a:srgbClr val="000000"/>
              </a:solidFill>
            </a:endParaRPr>
          </a:p>
          <a:p>
            <a:pPr indent="-379730" lvl="0" marL="457200" rtl="0" algn="l">
              <a:lnSpc>
                <a:spcPct val="100000"/>
              </a:lnSpc>
              <a:spcBef>
                <a:spcPts val="0"/>
              </a:spcBef>
              <a:spcAft>
                <a:spcPts val="0"/>
              </a:spcAft>
              <a:buClr>
                <a:schemeClr val="lt1"/>
              </a:buClr>
              <a:buSzPct val="100000"/>
              <a:buChar char="•"/>
            </a:pPr>
            <a:r>
              <a:rPr lang="en-US" sz="2800">
                <a:solidFill>
                  <a:schemeClr val="lt1"/>
                </a:solidFill>
                <a:latin typeface="Calibri"/>
                <a:ea typeface="Calibri"/>
                <a:cs typeface="Calibri"/>
                <a:sym typeface="Calibri"/>
              </a:rPr>
              <a:t>6 weeks starting  24/03/2025 (provisional dates)</a:t>
            </a:r>
            <a:endParaRPr sz="2800">
              <a:solidFill>
                <a:schemeClr val="lt1"/>
              </a:solidFill>
              <a:latin typeface="Calibri"/>
              <a:ea typeface="Calibri"/>
              <a:cs typeface="Calibri"/>
              <a:sym typeface="Calibri"/>
            </a:endParaRPr>
          </a:p>
          <a:p>
            <a:pPr indent="-379730" lvl="0" marL="457200" rtl="0" algn="l">
              <a:lnSpc>
                <a:spcPct val="100000"/>
              </a:lnSpc>
              <a:spcBef>
                <a:spcPts val="0"/>
              </a:spcBef>
              <a:spcAft>
                <a:spcPts val="0"/>
              </a:spcAft>
              <a:buClr>
                <a:schemeClr val="lt1"/>
              </a:buClr>
              <a:buSzPct val="100000"/>
              <a:buFont typeface="Calibri"/>
              <a:buChar char="•"/>
            </a:pPr>
            <a:r>
              <a:rPr lang="en-US" sz="2800">
                <a:solidFill>
                  <a:schemeClr val="lt1"/>
                </a:solidFill>
                <a:latin typeface="Calibri"/>
                <a:ea typeface="Calibri"/>
                <a:cs typeface="Calibri"/>
                <a:sym typeface="Calibri"/>
              </a:rPr>
              <a:t>present completed placement documentation on Friday 02nd May</a:t>
            </a:r>
            <a:endParaRPr sz="2800">
              <a:solidFill>
                <a:schemeClr val="lt1"/>
              </a:solidFill>
              <a:latin typeface="Calibri"/>
              <a:ea typeface="Calibri"/>
              <a:cs typeface="Calibri"/>
              <a:sym typeface="Calibri"/>
            </a:endParaRPr>
          </a:p>
          <a:p>
            <a:pPr indent="0" lvl="0" marL="0" rtl="0" algn="l">
              <a:lnSpc>
                <a:spcPct val="100000"/>
              </a:lnSpc>
              <a:spcBef>
                <a:spcPts val="0"/>
              </a:spcBef>
              <a:spcAft>
                <a:spcPts val="0"/>
              </a:spcAft>
              <a:buSzPct val="88235"/>
              <a:buNone/>
            </a:pPr>
            <a:r>
              <a:t/>
            </a:r>
            <a:endParaRPr sz="2400">
              <a:solidFill>
                <a:schemeClr val="lt1"/>
              </a:solidFill>
              <a:latin typeface="Calibri"/>
              <a:ea typeface="Calibri"/>
              <a:cs typeface="Calibri"/>
              <a:sym typeface="Calibri"/>
            </a:endParaRPr>
          </a:p>
          <a:p>
            <a:pPr indent="0" lvl="0" marL="0" rtl="0" algn="l">
              <a:lnSpc>
                <a:spcPct val="100000"/>
              </a:lnSpc>
              <a:spcBef>
                <a:spcPts val="0"/>
              </a:spcBef>
              <a:spcAft>
                <a:spcPts val="0"/>
              </a:spcAft>
              <a:buSzPct val="60504"/>
              <a:buNone/>
            </a:pPr>
            <a:r>
              <a:rPr lang="en-US" sz="3500">
                <a:solidFill>
                  <a:schemeClr val="lt1"/>
                </a:solidFill>
                <a:latin typeface="Calibri"/>
                <a:ea typeface="Calibri"/>
                <a:cs typeface="Calibri"/>
                <a:sym typeface="Calibri"/>
              </a:rPr>
              <a:t>Practice placements will occur in a variety of Health Care Providers (HSP) across a large geographical area, not just the Dublin region</a:t>
            </a:r>
            <a:endParaRPr sz="3500">
              <a:solidFill>
                <a:schemeClr val="lt1"/>
              </a:solidFill>
              <a:latin typeface="Calibri"/>
              <a:ea typeface="Calibri"/>
              <a:cs typeface="Calibri"/>
              <a:sym typeface="Calibri"/>
            </a:endParaRPr>
          </a:p>
          <a:p>
            <a:pPr indent="-379730" lvl="0" marL="457200" rtl="0" algn="l">
              <a:lnSpc>
                <a:spcPct val="100000"/>
              </a:lnSpc>
              <a:spcBef>
                <a:spcPts val="0"/>
              </a:spcBef>
              <a:spcAft>
                <a:spcPts val="0"/>
              </a:spcAft>
              <a:buClr>
                <a:schemeClr val="lt1"/>
              </a:buClr>
              <a:buSzPct val="100000"/>
              <a:buFont typeface="Calibri"/>
              <a:buChar char="●"/>
            </a:pPr>
            <a:r>
              <a:rPr lang="en-US" sz="2800">
                <a:solidFill>
                  <a:schemeClr val="lt1"/>
                </a:solidFill>
                <a:latin typeface="Calibri"/>
                <a:ea typeface="Calibri"/>
                <a:cs typeface="Calibri"/>
                <a:sym typeface="Calibri"/>
              </a:rPr>
              <a:t>your allocated parent hospital(s)</a:t>
            </a:r>
            <a:endParaRPr sz="2800">
              <a:solidFill>
                <a:schemeClr val="lt1"/>
              </a:solidFill>
              <a:latin typeface="Calibri"/>
              <a:ea typeface="Calibri"/>
              <a:cs typeface="Calibri"/>
              <a:sym typeface="Calibri"/>
            </a:endParaRPr>
          </a:p>
          <a:p>
            <a:pPr indent="-379730" lvl="0" marL="457200" rtl="0" algn="l">
              <a:lnSpc>
                <a:spcPct val="100000"/>
              </a:lnSpc>
              <a:spcBef>
                <a:spcPts val="0"/>
              </a:spcBef>
              <a:spcAft>
                <a:spcPts val="0"/>
              </a:spcAft>
              <a:buClr>
                <a:schemeClr val="lt1"/>
              </a:buClr>
              <a:buSzPct val="100000"/>
              <a:buFont typeface="Calibri"/>
              <a:buChar char="●"/>
            </a:pPr>
            <a:r>
              <a:rPr lang="en-US" sz="2800">
                <a:solidFill>
                  <a:schemeClr val="lt1"/>
                </a:solidFill>
                <a:latin typeface="Calibri"/>
                <a:ea typeface="Calibri"/>
                <a:cs typeface="Calibri"/>
                <a:sym typeface="Calibri"/>
              </a:rPr>
              <a:t>all sites within the Irish East Hospital Group (IEHG) </a:t>
            </a:r>
            <a:endParaRPr sz="2800">
              <a:solidFill>
                <a:schemeClr val="lt1"/>
              </a:solidFill>
              <a:latin typeface="Calibri"/>
              <a:ea typeface="Calibri"/>
              <a:cs typeface="Calibri"/>
              <a:sym typeface="Calibri"/>
            </a:endParaRPr>
          </a:p>
          <a:p>
            <a:pPr indent="-379730" lvl="0" marL="457200" rtl="0" algn="l">
              <a:lnSpc>
                <a:spcPct val="100000"/>
              </a:lnSpc>
              <a:spcBef>
                <a:spcPts val="0"/>
              </a:spcBef>
              <a:spcAft>
                <a:spcPts val="0"/>
              </a:spcAft>
              <a:buClr>
                <a:schemeClr val="lt1"/>
              </a:buClr>
              <a:buSzPct val="100000"/>
              <a:buFont typeface="Calibri"/>
              <a:buChar char="●"/>
            </a:pPr>
            <a:r>
              <a:rPr lang="en-US" sz="2800">
                <a:solidFill>
                  <a:schemeClr val="lt1"/>
                </a:solidFill>
                <a:latin typeface="Calibri"/>
                <a:ea typeface="Calibri"/>
                <a:cs typeface="Calibri"/>
                <a:sym typeface="Calibri"/>
              </a:rPr>
              <a:t>all sites within the following HSE regions:</a:t>
            </a:r>
            <a:endParaRPr sz="2800">
              <a:solidFill>
                <a:schemeClr val="lt1"/>
              </a:solidFill>
              <a:latin typeface="Calibri"/>
              <a:ea typeface="Calibri"/>
              <a:cs typeface="Calibri"/>
              <a:sym typeface="Calibri"/>
            </a:endParaRPr>
          </a:p>
          <a:p>
            <a:pPr indent="-379730" lvl="1" marL="914400" rtl="0" algn="l">
              <a:lnSpc>
                <a:spcPct val="100000"/>
              </a:lnSpc>
              <a:spcBef>
                <a:spcPts val="0"/>
              </a:spcBef>
              <a:spcAft>
                <a:spcPts val="0"/>
              </a:spcAft>
              <a:buClr>
                <a:schemeClr val="lt1"/>
              </a:buClr>
              <a:buSzPct val="100000"/>
              <a:buFont typeface="Calibri"/>
              <a:buChar char="○"/>
            </a:pPr>
            <a:r>
              <a:rPr lang="en-US" sz="2800">
                <a:solidFill>
                  <a:schemeClr val="lt1"/>
                </a:solidFill>
                <a:latin typeface="Calibri"/>
                <a:ea typeface="Calibri"/>
                <a:cs typeface="Calibri"/>
                <a:sym typeface="Calibri"/>
              </a:rPr>
              <a:t>Dublin and North East</a:t>
            </a:r>
            <a:endParaRPr sz="2800">
              <a:solidFill>
                <a:schemeClr val="lt1"/>
              </a:solidFill>
              <a:latin typeface="Calibri"/>
              <a:ea typeface="Calibri"/>
              <a:cs typeface="Calibri"/>
              <a:sym typeface="Calibri"/>
            </a:endParaRPr>
          </a:p>
          <a:p>
            <a:pPr indent="-379730" lvl="1" marL="914400" rtl="0" algn="l">
              <a:lnSpc>
                <a:spcPct val="100000"/>
              </a:lnSpc>
              <a:spcBef>
                <a:spcPts val="0"/>
              </a:spcBef>
              <a:spcAft>
                <a:spcPts val="0"/>
              </a:spcAft>
              <a:buClr>
                <a:schemeClr val="lt1"/>
              </a:buClr>
              <a:buSzPct val="100000"/>
              <a:buFont typeface="Calibri"/>
              <a:buChar char="○"/>
            </a:pPr>
            <a:r>
              <a:rPr lang="en-US" sz="2800">
                <a:solidFill>
                  <a:schemeClr val="lt1"/>
                </a:solidFill>
                <a:latin typeface="Calibri"/>
                <a:ea typeface="Calibri"/>
                <a:cs typeface="Calibri"/>
                <a:sym typeface="Calibri"/>
              </a:rPr>
              <a:t>Dublin and Midlands</a:t>
            </a:r>
            <a:endParaRPr sz="2800">
              <a:solidFill>
                <a:schemeClr val="lt1"/>
              </a:solidFill>
              <a:latin typeface="Calibri"/>
              <a:ea typeface="Calibri"/>
              <a:cs typeface="Calibri"/>
              <a:sym typeface="Calibri"/>
            </a:endParaRPr>
          </a:p>
          <a:p>
            <a:pPr indent="-379730" lvl="1" marL="914400" rtl="0" algn="l">
              <a:lnSpc>
                <a:spcPct val="100000"/>
              </a:lnSpc>
              <a:spcBef>
                <a:spcPts val="0"/>
              </a:spcBef>
              <a:spcAft>
                <a:spcPts val="0"/>
              </a:spcAft>
              <a:buClr>
                <a:schemeClr val="lt1"/>
              </a:buClr>
              <a:buSzPct val="100000"/>
              <a:buFont typeface="Calibri"/>
              <a:buChar char="○"/>
            </a:pPr>
            <a:r>
              <a:rPr lang="en-US" sz="2800">
                <a:solidFill>
                  <a:schemeClr val="lt1"/>
                </a:solidFill>
                <a:latin typeface="Calibri"/>
                <a:ea typeface="Calibri"/>
                <a:cs typeface="Calibri"/>
                <a:sym typeface="Calibri"/>
              </a:rPr>
              <a:t>Dublin and South East</a:t>
            </a:r>
            <a:endParaRPr sz="2600">
              <a:solidFill>
                <a:schemeClr val="lt1"/>
              </a:solidFill>
              <a:latin typeface="Calibri"/>
              <a:ea typeface="Calibri"/>
              <a:cs typeface="Calibri"/>
              <a:sym typeface="Calibri"/>
            </a:endParaRPr>
          </a:p>
        </p:txBody>
      </p:sp>
      <p:pic>
        <p:nvPicPr>
          <p:cNvPr id="161" name="Google Shape;161;g2f214ba63bb_0_180"/>
          <p:cNvPicPr preferRelativeResize="0"/>
          <p:nvPr/>
        </p:nvPicPr>
        <p:blipFill rotWithShape="1">
          <a:blip r:embed="rId3">
            <a:alphaModFix/>
          </a:blip>
          <a:srcRect b="0" l="0" r="0" t="0"/>
          <a:stretch/>
        </p:blipFill>
        <p:spPr>
          <a:xfrm>
            <a:off x="8130450" y="6180700"/>
            <a:ext cx="1013550" cy="674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65" name="Shape 165"/>
        <p:cNvGrpSpPr/>
        <p:nvPr/>
      </p:nvGrpSpPr>
      <p:grpSpPr>
        <a:xfrm>
          <a:off x="0" y="0"/>
          <a:ext cx="0" cy="0"/>
          <a:chOff x="0" y="0"/>
          <a:chExt cx="0" cy="0"/>
        </a:xfrm>
      </p:grpSpPr>
      <p:sp>
        <p:nvSpPr>
          <p:cNvPr id="166" name="Google Shape;166;g2f214ba63bb_0_174"/>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p>
            <a:pPr indent="0" lvl="0" marL="38100" rtl="0" algn="l">
              <a:lnSpc>
                <a:spcPct val="90000"/>
              </a:lnSpc>
              <a:spcBef>
                <a:spcPts val="1000"/>
              </a:spcBef>
              <a:spcAft>
                <a:spcPts val="0"/>
              </a:spcAft>
              <a:buSzPts val="990"/>
              <a:buNone/>
            </a:pPr>
            <a:r>
              <a:rPr b="1" lang="en-US" sz="3600">
                <a:solidFill>
                  <a:schemeClr val="lt1"/>
                </a:solidFill>
                <a:latin typeface="Calibri"/>
                <a:ea typeface="Calibri"/>
                <a:cs typeface="Calibri"/>
                <a:sym typeface="Calibri"/>
              </a:rPr>
              <a:t>Where can your Stage 1 placements occur?</a:t>
            </a:r>
            <a:endParaRPr b="1" sz="378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990"/>
              <a:buNone/>
            </a:pPr>
            <a:r>
              <a:t/>
            </a:r>
            <a:endParaRPr sz="2520">
              <a:solidFill>
                <a:schemeClr val="lt1"/>
              </a:solidFill>
            </a:endParaRPr>
          </a:p>
        </p:txBody>
      </p:sp>
      <p:graphicFrame>
        <p:nvGraphicFramePr>
          <p:cNvPr id="167" name="Google Shape;167;g2f214ba63bb_0_174"/>
          <p:cNvGraphicFramePr/>
          <p:nvPr/>
        </p:nvGraphicFramePr>
        <p:xfrm>
          <a:off x="299575" y="1713150"/>
          <a:ext cx="3000000" cy="3000000"/>
        </p:xfrm>
        <a:graphic>
          <a:graphicData uri="http://schemas.openxmlformats.org/drawingml/2006/table">
            <a:tbl>
              <a:tblPr>
                <a:noFill/>
                <a:tableStyleId>{3B4BCB42-5C24-4FD0-97AB-E800103B8653}</a:tableStyleId>
              </a:tblPr>
              <a:tblGrid>
                <a:gridCol w="2877575"/>
                <a:gridCol w="5667275"/>
              </a:tblGrid>
              <a:tr h="430725">
                <a:tc>
                  <a:txBody>
                    <a:bodyPr/>
                    <a:lstStyle/>
                    <a:p>
                      <a:pPr indent="0" lvl="0" marL="0" marR="0" rtl="0" algn="ctr">
                        <a:lnSpc>
                          <a:spcPct val="115000"/>
                        </a:lnSpc>
                        <a:spcBef>
                          <a:spcPts val="0"/>
                        </a:spcBef>
                        <a:spcAft>
                          <a:spcPts val="0"/>
                        </a:spcAft>
                        <a:buClr>
                          <a:srgbClr val="000000"/>
                        </a:buClr>
                        <a:buSzPts val="2200"/>
                        <a:buFont typeface="Arial"/>
                        <a:buNone/>
                      </a:pPr>
                      <a:r>
                        <a:rPr b="1" lang="en-US" sz="2200" u="none" cap="none" strike="noStrike">
                          <a:latin typeface="Calibri"/>
                          <a:ea typeface="Calibri"/>
                          <a:cs typeface="Calibri"/>
                          <a:sym typeface="Calibri"/>
                        </a:rPr>
                        <a:t>Parent HSP</a:t>
                      </a:r>
                      <a:endParaRPr b="1" sz="22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2200"/>
                        <a:buFont typeface="Arial"/>
                        <a:buNone/>
                      </a:pPr>
                      <a:r>
                        <a:rPr b="1" lang="en-US" sz="2200" u="none" cap="none" strike="noStrike">
                          <a:latin typeface="Calibri"/>
                          <a:ea typeface="Calibri"/>
                          <a:cs typeface="Calibri"/>
                          <a:sym typeface="Calibri"/>
                        </a:rPr>
                        <a:t>Stage 1 Placement Sites</a:t>
                      </a:r>
                      <a:endParaRPr b="1" sz="22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r>
              <a:tr h="561650">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General - SVHG</a:t>
                      </a:r>
                      <a:endParaRPr b="1" sz="14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SVUH, SMH, St. Colmcilles, Blackrock Clinic, Beacon Hospital or St. Vincent’s Private Hospital</a:t>
                      </a:r>
                      <a:endParaRPr sz="14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r>
              <a:tr h="561650">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General - MMUH</a:t>
                      </a:r>
                      <a:endParaRPr b="1" sz="14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MMUH, Mater Private, Santry Sports Clinic, Cappagh or Clontarf Hospitals</a:t>
                      </a:r>
                      <a:endParaRPr sz="14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r>
              <a:tr h="561650">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Mental Health - SJOG</a:t>
                      </a:r>
                      <a:endParaRPr b="1" sz="14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SJOG Hospital or Cluain Mhuire Community Services around Stillorgan and Dun Laoghaire</a:t>
                      </a:r>
                      <a:endParaRPr sz="14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r>
              <a:tr h="561650">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Mental Health - CHOE</a:t>
                      </a:r>
                      <a:endParaRPr b="1" sz="14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rgbClr val="000000"/>
                        </a:buClr>
                        <a:buSzPts val="1400"/>
                        <a:buFont typeface="Arial"/>
                        <a:buNone/>
                      </a:pPr>
                      <a:r>
                        <a:rPr lang="en-US" sz="1400" u="none" cap="none" strike="noStrike">
                          <a:highlight>
                            <a:srgbClr val="FFFFFF"/>
                          </a:highlight>
                          <a:latin typeface="Calibri"/>
                          <a:ea typeface="Calibri"/>
                          <a:cs typeface="Calibri"/>
                          <a:sym typeface="Calibri"/>
                        </a:rPr>
                        <a:t>Community Services as well as in-patient services between Clonskeagh, Elm Mount Unit in SVUH Campus or Newcastle Hospital and Community Services</a:t>
                      </a:r>
                      <a:endParaRPr sz="14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r>
              <a:tr h="561650">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Children’s &amp; General - CHI SVUH</a:t>
                      </a:r>
                      <a:endParaRPr b="1" sz="14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CHI Crumlin, Temple Street, Tallaght and Connolly (child) and SVUH (adult)</a:t>
                      </a:r>
                      <a:endParaRPr sz="14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r>
              <a:tr h="561650">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Children’s &amp; General - CHI MMUH</a:t>
                      </a:r>
                      <a:endParaRPr b="1" sz="14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CHI Crumlin, Temple Street, Tallaght and Connolly (child) MMUH (adult)</a:t>
                      </a:r>
                      <a:endParaRPr sz="14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r>
              <a:tr h="839050">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Midwifery - NMH</a:t>
                      </a:r>
                      <a:endParaRPr b="1" sz="14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National Maternity Hospital, Wexford Maternity Unit, Kilkenny Maternity Unit, Mullingar Maternity Unit</a:t>
                      </a:r>
                      <a:endParaRPr sz="14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1" name="Shape 171"/>
        <p:cNvGrpSpPr/>
        <p:nvPr/>
      </p:nvGrpSpPr>
      <p:grpSpPr>
        <a:xfrm>
          <a:off x="0" y="0"/>
          <a:ext cx="0" cy="0"/>
          <a:chOff x="0" y="0"/>
          <a:chExt cx="0" cy="0"/>
        </a:xfrm>
      </p:grpSpPr>
      <p:sp>
        <p:nvSpPr>
          <p:cNvPr id="172" name="Google Shape;172;g2f214ba63bb_0_194"/>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sz="3650">
                <a:solidFill>
                  <a:schemeClr val="lt1"/>
                </a:solidFill>
                <a:latin typeface="Calibri"/>
                <a:ea typeface="Calibri"/>
                <a:cs typeface="Calibri"/>
                <a:sym typeface="Calibri"/>
              </a:rPr>
              <a:t>Practice Placements</a:t>
            </a:r>
            <a:endParaRPr b="1" sz="365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2800"/>
              <a:buNone/>
            </a:pPr>
            <a:r>
              <a:t/>
            </a:r>
            <a:endParaRPr>
              <a:solidFill>
                <a:schemeClr val="lt1"/>
              </a:solidFill>
            </a:endParaRPr>
          </a:p>
        </p:txBody>
      </p:sp>
      <p:sp>
        <p:nvSpPr>
          <p:cNvPr id="173" name="Google Shape;173;g2f214ba63bb_0_194"/>
          <p:cNvSpPr txBox="1"/>
          <p:nvPr>
            <p:ph idx="1" type="body"/>
          </p:nvPr>
        </p:nvSpPr>
        <p:spPr>
          <a:xfrm>
            <a:off x="311700" y="1612833"/>
            <a:ext cx="8520600" cy="45552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935"/>
              <a:buNone/>
            </a:pPr>
            <a:r>
              <a:rPr lang="en-US" sz="2550">
                <a:solidFill>
                  <a:schemeClr val="lt1"/>
                </a:solidFill>
                <a:latin typeface="Calibri"/>
                <a:ea typeface="Calibri"/>
                <a:cs typeface="Calibri"/>
                <a:sym typeface="Calibri"/>
              </a:rPr>
              <a:t>In order to meet the minimum NMBI registration requirements, </a:t>
            </a:r>
            <a:r>
              <a:rPr b="1" lang="en-US" sz="2550">
                <a:solidFill>
                  <a:schemeClr val="lt1"/>
                </a:solidFill>
                <a:latin typeface="Calibri"/>
                <a:ea typeface="Calibri"/>
                <a:cs typeface="Calibri"/>
                <a:sym typeface="Calibri"/>
              </a:rPr>
              <a:t>100% attendance at practice placement</a:t>
            </a:r>
            <a:r>
              <a:rPr lang="en-US" sz="2550">
                <a:solidFill>
                  <a:schemeClr val="lt1"/>
                </a:solidFill>
                <a:latin typeface="Calibri"/>
                <a:ea typeface="Calibri"/>
                <a:cs typeface="Calibri"/>
                <a:sym typeface="Calibri"/>
              </a:rPr>
              <a:t> is required </a:t>
            </a:r>
            <a:endParaRPr sz="2550">
              <a:solidFill>
                <a:schemeClr val="lt1"/>
              </a:solidFill>
              <a:latin typeface="Calibri"/>
              <a:ea typeface="Calibri"/>
              <a:cs typeface="Calibri"/>
              <a:sym typeface="Calibri"/>
            </a:endParaRPr>
          </a:p>
          <a:p>
            <a:pPr indent="0" lvl="0" marL="0" rtl="0" algn="l">
              <a:lnSpc>
                <a:spcPct val="80000"/>
              </a:lnSpc>
              <a:spcBef>
                <a:spcPts val="0"/>
              </a:spcBef>
              <a:spcAft>
                <a:spcPts val="0"/>
              </a:spcAft>
              <a:buSzPts val="935"/>
              <a:buNone/>
            </a:pPr>
            <a:r>
              <a:t/>
            </a:r>
            <a:endParaRPr sz="2550">
              <a:solidFill>
                <a:schemeClr val="lt1"/>
              </a:solidFill>
              <a:latin typeface="Calibri"/>
              <a:ea typeface="Calibri"/>
              <a:cs typeface="Calibri"/>
              <a:sym typeface="Calibri"/>
            </a:endParaRPr>
          </a:p>
          <a:p>
            <a:pPr indent="0" lvl="0" marL="0" rtl="0" algn="l">
              <a:lnSpc>
                <a:spcPct val="80000"/>
              </a:lnSpc>
              <a:spcBef>
                <a:spcPts val="0"/>
              </a:spcBef>
              <a:spcAft>
                <a:spcPts val="0"/>
              </a:spcAft>
              <a:buSzPts val="935"/>
              <a:buNone/>
            </a:pPr>
            <a:r>
              <a:rPr lang="en-US" sz="2040">
                <a:solidFill>
                  <a:schemeClr val="lt1"/>
                </a:solidFill>
                <a:latin typeface="Calibri"/>
                <a:ea typeface="Calibri"/>
                <a:cs typeface="Calibri"/>
                <a:sym typeface="Calibri"/>
              </a:rPr>
              <a:t>During registration you must complete the Programme Requirements, stating that you understand and accept: </a:t>
            </a:r>
            <a:endParaRPr sz="2040">
              <a:solidFill>
                <a:schemeClr val="lt1"/>
              </a:solidFill>
              <a:latin typeface="Calibri"/>
              <a:ea typeface="Calibri"/>
              <a:cs typeface="Calibri"/>
              <a:sym typeface="Calibri"/>
            </a:endParaRPr>
          </a:p>
          <a:p>
            <a:pPr indent="0" lvl="0" marL="0" rtl="0" algn="l">
              <a:lnSpc>
                <a:spcPct val="80000"/>
              </a:lnSpc>
              <a:spcBef>
                <a:spcPts val="0"/>
              </a:spcBef>
              <a:spcAft>
                <a:spcPts val="0"/>
              </a:spcAft>
              <a:buSzPts val="935"/>
              <a:buNone/>
            </a:pPr>
            <a:r>
              <a:t/>
            </a:r>
            <a:endParaRPr sz="2040">
              <a:solidFill>
                <a:schemeClr val="lt1"/>
              </a:solidFill>
              <a:latin typeface="Calibri"/>
              <a:ea typeface="Calibri"/>
              <a:cs typeface="Calibri"/>
              <a:sym typeface="Calibri"/>
            </a:endParaRPr>
          </a:p>
          <a:p>
            <a:pPr indent="-358140" lvl="0" marL="457200" rtl="0" algn="l">
              <a:lnSpc>
                <a:spcPct val="80000"/>
              </a:lnSpc>
              <a:spcBef>
                <a:spcPts val="0"/>
              </a:spcBef>
              <a:spcAft>
                <a:spcPts val="0"/>
              </a:spcAft>
              <a:buClr>
                <a:schemeClr val="lt1"/>
              </a:buClr>
              <a:buSzPts val="2040"/>
              <a:buFont typeface="Calibri"/>
              <a:buChar char="●"/>
            </a:pPr>
            <a:r>
              <a:rPr i="1" lang="en-US" sz="2040">
                <a:solidFill>
                  <a:schemeClr val="lt1"/>
                </a:solidFill>
                <a:latin typeface="Calibri"/>
                <a:ea typeface="Calibri"/>
                <a:cs typeface="Calibri"/>
                <a:sym typeface="Calibri"/>
              </a:rPr>
              <a:t>full attendance on all practice placements is mandatory</a:t>
            </a:r>
            <a:endParaRPr i="1" sz="2040">
              <a:solidFill>
                <a:schemeClr val="lt1"/>
              </a:solidFill>
              <a:latin typeface="Calibri"/>
              <a:ea typeface="Calibri"/>
              <a:cs typeface="Calibri"/>
              <a:sym typeface="Calibri"/>
            </a:endParaRPr>
          </a:p>
          <a:p>
            <a:pPr indent="-358140" lvl="0" marL="457200" rtl="0" algn="l">
              <a:lnSpc>
                <a:spcPct val="80000"/>
              </a:lnSpc>
              <a:spcBef>
                <a:spcPts val="0"/>
              </a:spcBef>
              <a:spcAft>
                <a:spcPts val="0"/>
              </a:spcAft>
              <a:buClr>
                <a:schemeClr val="lt1"/>
              </a:buClr>
              <a:buSzPts val="2040"/>
              <a:buFont typeface="Calibri"/>
              <a:buChar char="●"/>
            </a:pPr>
            <a:r>
              <a:rPr i="1" lang="en-US" sz="2040">
                <a:solidFill>
                  <a:schemeClr val="lt1"/>
                </a:solidFill>
                <a:latin typeface="Calibri"/>
                <a:ea typeface="Calibri"/>
                <a:cs typeface="Calibri"/>
                <a:sym typeface="Calibri"/>
              </a:rPr>
              <a:t>attendance is monitored and all absences are recorded</a:t>
            </a:r>
            <a:endParaRPr i="1" sz="2040">
              <a:solidFill>
                <a:schemeClr val="lt1"/>
              </a:solidFill>
              <a:latin typeface="Calibri"/>
              <a:ea typeface="Calibri"/>
              <a:cs typeface="Calibri"/>
              <a:sym typeface="Calibri"/>
            </a:endParaRPr>
          </a:p>
          <a:p>
            <a:pPr indent="-358140" lvl="0" marL="457200" rtl="0" algn="l">
              <a:lnSpc>
                <a:spcPct val="80000"/>
              </a:lnSpc>
              <a:spcBef>
                <a:spcPts val="0"/>
              </a:spcBef>
              <a:spcAft>
                <a:spcPts val="0"/>
              </a:spcAft>
              <a:buClr>
                <a:schemeClr val="lt1"/>
              </a:buClr>
              <a:buSzPts val="2040"/>
              <a:buFont typeface="Calibri"/>
              <a:buChar char="●"/>
            </a:pPr>
            <a:r>
              <a:rPr i="1" lang="en-US" sz="2040">
                <a:solidFill>
                  <a:schemeClr val="lt1"/>
                </a:solidFill>
                <a:latin typeface="Calibri"/>
                <a:ea typeface="Calibri"/>
                <a:cs typeface="Calibri"/>
                <a:sym typeface="Calibri"/>
              </a:rPr>
              <a:t>any time missed due to absences must be made up in full before progressing to the subsequent stage of the programme</a:t>
            </a:r>
            <a:endParaRPr i="1" sz="2040">
              <a:solidFill>
                <a:schemeClr val="lt1"/>
              </a:solidFill>
              <a:latin typeface="Calibri"/>
              <a:ea typeface="Calibri"/>
              <a:cs typeface="Calibri"/>
              <a:sym typeface="Calibri"/>
            </a:endParaRPr>
          </a:p>
          <a:p>
            <a:pPr indent="-358140" lvl="0" marL="457200" rtl="0" algn="l">
              <a:lnSpc>
                <a:spcPct val="80000"/>
              </a:lnSpc>
              <a:spcBef>
                <a:spcPts val="0"/>
              </a:spcBef>
              <a:spcAft>
                <a:spcPts val="0"/>
              </a:spcAft>
              <a:buClr>
                <a:schemeClr val="lt1"/>
              </a:buClr>
              <a:buSzPts val="2040"/>
              <a:buFont typeface="Calibri"/>
              <a:buChar char="●"/>
            </a:pPr>
            <a:r>
              <a:rPr i="1" lang="en-US" sz="2040">
                <a:solidFill>
                  <a:schemeClr val="lt1"/>
                </a:solidFill>
                <a:latin typeface="Calibri"/>
                <a:ea typeface="Calibri"/>
                <a:cs typeface="Calibri"/>
                <a:sym typeface="Calibri"/>
              </a:rPr>
              <a:t>any time missed due to absences is scheduled to be made up at any time in the summer holiday period and the timing is at the discretion of the associated health healthcare providers</a:t>
            </a:r>
            <a:endParaRPr i="1" sz="2040">
              <a:solidFill>
                <a:schemeClr val="lt1"/>
              </a:solidFill>
              <a:latin typeface="Calibri"/>
              <a:ea typeface="Calibri"/>
              <a:cs typeface="Calibri"/>
              <a:sym typeface="Calibri"/>
            </a:endParaRPr>
          </a:p>
          <a:p>
            <a:pPr indent="0" lvl="0" marL="0" rtl="0" algn="l">
              <a:lnSpc>
                <a:spcPct val="80000"/>
              </a:lnSpc>
              <a:spcBef>
                <a:spcPts val="0"/>
              </a:spcBef>
              <a:spcAft>
                <a:spcPts val="0"/>
              </a:spcAft>
              <a:buSzPts val="935"/>
              <a:buNone/>
            </a:pPr>
            <a:r>
              <a:t/>
            </a:r>
            <a:endParaRPr sz="2040">
              <a:solidFill>
                <a:schemeClr val="lt1"/>
              </a:solidFill>
              <a:latin typeface="Calibri"/>
              <a:ea typeface="Calibri"/>
              <a:cs typeface="Calibri"/>
              <a:sym typeface="Calibri"/>
            </a:endParaRPr>
          </a:p>
          <a:p>
            <a:pPr indent="0" lvl="0" marL="0" rtl="0" algn="l">
              <a:lnSpc>
                <a:spcPct val="80000"/>
              </a:lnSpc>
              <a:spcBef>
                <a:spcPts val="0"/>
              </a:spcBef>
              <a:spcAft>
                <a:spcPts val="0"/>
              </a:spcAft>
              <a:buSzPts val="935"/>
              <a:buNone/>
            </a:pPr>
            <a:r>
              <a:rPr b="1" lang="en-US" sz="2040">
                <a:solidFill>
                  <a:schemeClr val="accent2"/>
                </a:solidFill>
                <a:latin typeface="Calibri"/>
                <a:ea typeface="Calibri"/>
                <a:cs typeface="Calibri"/>
                <a:sym typeface="Calibri"/>
              </a:rPr>
              <a:t>This means that students must be available to attend practice placements from mid May to early July 2025 if you have absences to make up - do not book flights/holidays for Summer 2025 until you are sure that you do not have time outstanding</a:t>
            </a:r>
            <a:endParaRPr b="1" sz="2550">
              <a:solidFill>
                <a:schemeClr val="accent2"/>
              </a:solidFill>
              <a:latin typeface="Calibri"/>
              <a:ea typeface="Calibri"/>
              <a:cs typeface="Calibri"/>
              <a:sym typeface="Calibri"/>
            </a:endParaRPr>
          </a:p>
        </p:txBody>
      </p:sp>
      <p:pic>
        <p:nvPicPr>
          <p:cNvPr id="174" name="Google Shape;174;g2f214ba63bb_0_194"/>
          <p:cNvPicPr preferRelativeResize="0"/>
          <p:nvPr/>
        </p:nvPicPr>
        <p:blipFill rotWithShape="1">
          <a:blip r:embed="rId3">
            <a:alphaModFix/>
          </a:blip>
          <a:srcRect b="0" l="0" r="0" t="0"/>
          <a:stretch/>
        </p:blipFill>
        <p:spPr>
          <a:xfrm>
            <a:off x="8130450" y="6180700"/>
            <a:ext cx="1013550" cy="674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8" name="Shape 178"/>
        <p:cNvGrpSpPr/>
        <p:nvPr/>
      </p:nvGrpSpPr>
      <p:grpSpPr>
        <a:xfrm>
          <a:off x="0" y="0"/>
          <a:ext cx="0" cy="0"/>
          <a:chOff x="0" y="0"/>
          <a:chExt cx="0" cy="0"/>
        </a:xfrm>
      </p:grpSpPr>
      <p:sp>
        <p:nvSpPr>
          <p:cNvPr id="179" name="Google Shape;179;g2f2bb4fd27a_0_0"/>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Clr>
                <a:srgbClr val="4F81BD"/>
              </a:buClr>
              <a:buSzPts val="3200"/>
              <a:buFont typeface="Arial"/>
              <a:buNone/>
            </a:pPr>
            <a:r>
              <a:rPr b="1" lang="en-US" sz="3600" u="sng">
                <a:solidFill>
                  <a:schemeClr val="lt1"/>
                </a:solidFill>
                <a:latin typeface="Calibri"/>
                <a:ea typeface="Calibri"/>
                <a:cs typeface="Calibri"/>
                <a:sym typeface="Calibri"/>
                <a:hlinkClick r:id="rId3">
                  <a:extLst>
                    <a:ext uri="{A12FA001-AC4F-418D-AE19-62706E023703}">
                      <ahyp:hlinkClr val="tx"/>
                    </a:ext>
                  </a:extLst>
                </a:hlinkClick>
              </a:rPr>
              <a:t>UCD Student Code of Conduct</a:t>
            </a:r>
            <a:endParaRPr b="1" sz="405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2800"/>
              <a:buNone/>
            </a:pPr>
            <a:r>
              <a:t/>
            </a:r>
            <a:endParaRPr sz="3200">
              <a:solidFill>
                <a:schemeClr val="lt1"/>
              </a:solidFill>
            </a:endParaRPr>
          </a:p>
        </p:txBody>
      </p:sp>
      <p:sp>
        <p:nvSpPr>
          <p:cNvPr id="180" name="Google Shape;180;g2f2bb4fd27a_0_0"/>
          <p:cNvSpPr txBox="1"/>
          <p:nvPr>
            <p:ph idx="1" type="body"/>
          </p:nvPr>
        </p:nvSpPr>
        <p:spPr>
          <a:xfrm>
            <a:off x="311700" y="1612833"/>
            <a:ext cx="8520600" cy="45552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Clr>
                <a:srgbClr val="4F81BD"/>
              </a:buClr>
              <a:buSzPts val="2400"/>
              <a:buFont typeface="Arial"/>
              <a:buNone/>
            </a:pPr>
            <a:r>
              <a:rPr lang="en-US" sz="3100">
                <a:solidFill>
                  <a:schemeClr val="lt1"/>
                </a:solidFill>
                <a:latin typeface="Calibri"/>
                <a:ea typeface="Calibri"/>
                <a:cs typeface="Calibri"/>
                <a:sym typeface="Calibri"/>
              </a:rPr>
              <a:t>You are expected to act in a responsible way and take responsibility for your conduct</a:t>
            </a:r>
            <a:endParaRPr sz="2100">
              <a:solidFill>
                <a:srgbClr val="000000"/>
              </a:solidFill>
            </a:endParaRPr>
          </a:p>
          <a:p>
            <a:pPr indent="0" lvl="0" marL="0" rtl="0" algn="l">
              <a:lnSpc>
                <a:spcPct val="80000"/>
              </a:lnSpc>
              <a:spcBef>
                <a:spcPts val="0"/>
              </a:spcBef>
              <a:spcAft>
                <a:spcPts val="0"/>
              </a:spcAft>
              <a:buClr>
                <a:srgbClr val="4F81BD"/>
              </a:buClr>
              <a:buSzPts val="2400"/>
              <a:buFont typeface="Arial"/>
              <a:buNone/>
            </a:pPr>
            <a:r>
              <a:t/>
            </a:r>
            <a:endParaRPr sz="3100">
              <a:solidFill>
                <a:schemeClr val="lt1"/>
              </a:solidFill>
              <a:latin typeface="Calibri"/>
              <a:ea typeface="Calibri"/>
              <a:cs typeface="Calibri"/>
              <a:sym typeface="Calibri"/>
            </a:endParaRPr>
          </a:p>
          <a:p>
            <a:pPr indent="-425450" lvl="0" marL="457200" rtl="0" algn="l">
              <a:lnSpc>
                <a:spcPct val="80000"/>
              </a:lnSpc>
              <a:spcBef>
                <a:spcPts val="0"/>
              </a:spcBef>
              <a:spcAft>
                <a:spcPts val="0"/>
              </a:spcAft>
              <a:buClr>
                <a:schemeClr val="lt1"/>
              </a:buClr>
              <a:buSzPts val="3100"/>
              <a:buFont typeface="Calibri"/>
              <a:buChar char="•"/>
            </a:pPr>
            <a:r>
              <a:rPr lang="en-US" sz="3100">
                <a:solidFill>
                  <a:schemeClr val="lt1"/>
                </a:solidFill>
                <a:latin typeface="Calibri"/>
                <a:ea typeface="Calibri"/>
                <a:cs typeface="Calibri"/>
                <a:sym typeface="Calibri"/>
              </a:rPr>
              <a:t>Take responsibility for your behaviour, on and off campus, and ensure that your actions don’t have a negative impact on yourself, others or the University.</a:t>
            </a:r>
            <a:endParaRPr sz="2100">
              <a:solidFill>
                <a:srgbClr val="000000"/>
              </a:solidFill>
            </a:endParaRPr>
          </a:p>
          <a:p>
            <a:pPr indent="-425450" lvl="0" marL="457200" rtl="0" algn="l">
              <a:lnSpc>
                <a:spcPct val="80000"/>
              </a:lnSpc>
              <a:spcBef>
                <a:spcPts val="0"/>
              </a:spcBef>
              <a:spcAft>
                <a:spcPts val="0"/>
              </a:spcAft>
              <a:buClr>
                <a:schemeClr val="lt1"/>
              </a:buClr>
              <a:buSzPts val="3100"/>
              <a:buFont typeface="Calibri"/>
              <a:buChar char="•"/>
            </a:pPr>
            <a:r>
              <a:rPr lang="en-US" sz="3100">
                <a:solidFill>
                  <a:schemeClr val="lt1"/>
                </a:solidFill>
                <a:latin typeface="Calibri"/>
                <a:ea typeface="Calibri"/>
                <a:cs typeface="Calibri"/>
                <a:sym typeface="Calibri"/>
              </a:rPr>
              <a:t>Uphold the same high standards of good conduct while undertaking internships or work experience placements. </a:t>
            </a:r>
            <a:endParaRPr b="1" sz="3100">
              <a:solidFill>
                <a:schemeClr val="lt1"/>
              </a:solidFill>
              <a:latin typeface="Calibri"/>
              <a:ea typeface="Calibri"/>
              <a:cs typeface="Calibri"/>
              <a:sym typeface="Calibri"/>
            </a:endParaRPr>
          </a:p>
          <a:p>
            <a:pPr indent="0" lvl="0" marL="0" rtl="0" algn="l">
              <a:lnSpc>
                <a:spcPct val="95000"/>
              </a:lnSpc>
              <a:spcBef>
                <a:spcPts val="0"/>
              </a:spcBef>
              <a:spcAft>
                <a:spcPts val="800"/>
              </a:spcAft>
              <a:buSzPts val="935"/>
              <a:buNone/>
            </a:pPr>
            <a:r>
              <a:t/>
            </a:r>
            <a:endParaRPr sz="3350">
              <a:solidFill>
                <a:schemeClr val="lt1"/>
              </a:solidFill>
              <a:latin typeface="Calibri"/>
              <a:ea typeface="Calibri"/>
              <a:cs typeface="Calibri"/>
              <a:sym typeface="Calibri"/>
            </a:endParaRPr>
          </a:p>
        </p:txBody>
      </p:sp>
      <p:pic>
        <p:nvPicPr>
          <p:cNvPr id="181" name="Google Shape;181;g2f2bb4fd27a_0_0"/>
          <p:cNvPicPr preferRelativeResize="0"/>
          <p:nvPr/>
        </p:nvPicPr>
        <p:blipFill rotWithShape="1">
          <a:blip r:embed="rId4">
            <a:alphaModFix/>
          </a:blip>
          <a:srcRect b="0" l="0" r="0" t="0"/>
          <a:stretch/>
        </p:blipFill>
        <p:spPr>
          <a:xfrm>
            <a:off x="8130450" y="6180700"/>
            <a:ext cx="1013550" cy="674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5" name="Shape 185"/>
        <p:cNvGrpSpPr/>
        <p:nvPr/>
      </p:nvGrpSpPr>
      <p:grpSpPr>
        <a:xfrm>
          <a:off x="0" y="0"/>
          <a:ext cx="0" cy="0"/>
          <a:chOff x="0" y="0"/>
          <a:chExt cx="0" cy="0"/>
        </a:xfrm>
      </p:grpSpPr>
      <p:sp>
        <p:nvSpPr>
          <p:cNvPr id="186" name="Google Shape;186;g2f2bb4fd27a_0_6"/>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Clr>
                <a:srgbClr val="4F81BD"/>
              </a:buClr>
              <a:buSzPts val="2800"/>
              <a:buFont typeface="Arial"/>
              <a:buNone/>
            </a:pPr>
            <a:r>
              <a:rPr b="1" lang="en-US" sz="3600" u="sng">
                <a:solidFill>
                  <a:schemeClr val="lt1"/>
                </a:solidFill>
                <a:latin typeface="Calibri"/>
                <a:ea typeface="Calibri"/>
                <a:cs typeface="Calibri"/>
                <a:sym typeface="Calibri"/>
                <a:hlinkClick r:id="rId3">
                  <a:extLst>
                    <a:ext uri="{A12FA001-AC4F-418D-AE19-62706E023703}">
                      <ahyp:hlinkClr val="tx"/>
                    </a:ext>
                  </a:extLst>
                </a:hlinkClick>
              </a:rPr>
              <a:t>School of Nursing, Midwifery &amp; Health Systems – Fitness to Practice</a:t>
            </a:r>
            <a:endParaRPr b="1" sz="445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2800"/>
              <a:buNone/>
            </a:pPr>
            <a:r>
              <a:t/>
            </a:r>
            <a:endParaRPr sz="3600">
              <a:solidFill>
                <a:schemeClr val="lt1"/>
              </a:solidFill>
            </a:endParaRPr>
          </a:p>
        </p:txBody>
      </p:sp>
      <p:sp>
        <p:nvSpPr>
          <p:cNvPr id="187" name="Google Shape;187;g2f2bb4fd27a_0_6"/>
          <p:cNvSpPr txBox="1"/>
          <p:nvPr>
            <p:ph idx="1" type="body"/>
          </p:nvPr>
        </p:nvSpPr>
        <p:spPr>
          <a:xfrm>
            <a:off x="311700" y="1841433"/>
            <a:ext cx="8520600" cy="45552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Clr>
                <a:srgbClr val="4F81BD"/>
              </a:buClr>
              <a:buSzPts val="2000"/>
              <a:buFont typeface="Arial"/>
              <a:buNone/>
            </a:pPr>
            <a:r>
              <a:rPr lang="en-US" sz="2500">
                <a:solidFill>
                  <a:schemeClr val="lt1"/>
                </a:solidFill>
                <a:latin typeface="Calibri"/>
                <a:ea typeface="Calibri"/>
                <a:cs typeface="Calibri"/>
                <a:sym typeface="Calibri"/>
              </a:rPr>
              <a:t>Fitness to Practice means having the skills, knowledge, health and character necessary to undertake and complete a programme with professional practice, experiential learning or clinical work safely and effectively, fulfilling the responsibilities within the scope of practice in a chosen field. </a:t>
            </a:r>
            <a:endParaRPr sz="1900">
              <a:solidFill>
                <a:srgbClr val="000000"/>
              </a:solidFill>
            </a:endParaRPr>
          </a:p>
          <a:p>
            <a:pPr indent="0" lvl="0" marL="0" rtl="0" algn="l">
              <a:lnSpc>
                <a:spcPct val="80000"/>
              </a:lnSpc>
              <a:spcBef>
                <a:spcPts val="0"/>
              </a:spcBef>
              <a:spcAft>
                <a:spcPts val="0"/>
              </a:spcAft>
              <a:buClr>
                <a:srgbClr val="4F81BD"/>
              </a:buClr>
              <a:buSzPts val="1800"/>
              <a:buFont typeface="Arial"/>
              <a:buNone/>
            </a:pPr>
            <a:r>
              <a:t/>
            </a:r>
            <a:endParaRPr b="1" i="1" sz="2300">
              <a:solidFill>
                <a:schemeClr val="lt1"/>
              </a:solidFill>
              <a:latin typeface="Calibri"/>
              <a:ea typeface="Calibri"/>
              <a:cs typeface="Calibri"/>
              <a:sym typeface="Calibri"/>
            </a:endParaRPr>
          </a:p>
          <a:p>
            <a:pPr indent="-374650" lvl="0" marL="457200" rtl="0" algn="l">
              <a:lnSpc>
                <a:spcPct val="80000"/>
              </a:lnSpc>
              <a:spcBef>
                <a:spcPts val="0"/>
              </a:spcBef>
              <a:spcAft>
                <a:spcPts val="0"/>
              </a:spcAft>
              <a:buClr>
                <a:schemeClr val="lt1"/>
              </a:buClr>
              <a:buSzPts val="2300"/>
              <a:buFont typeface="Calibri"/>
              <a:buAutoNum type="arabicPeriod"/>
            </a:pPr>
            <a:r>
              <a:rPr lang="en-US" sz="2300">
                <a:solidFill>
                  <a:schemeClr val="lt1"/>
                </a:solidFill>
                <a:latin typeface="Calibri"/>
                <a:ea typeface="Calibri"/>
                <a:cs typeface="Calibri"/>
                <a:sym typeface="Calibri"/>
              </a:rPr>
              <a:t>The primacy of the patient experience; making patient care and that of their significant others the primary concern, treating them as individuals and respecting their autonomy and dignity. </a:t>
            </a:r>
            <a:endParaRPr sz="1900">
              <a:solidFill>
                <a:srgbClr val="000000"/>
              </a:solidFill>
            </a:endParaRPr>
          </a:p>
          <a:p>
            <a:pPr indent="-374650" lvl="0" marL="457200" rtl="0" algn="l">
              <a:lnSpc>
                <a:spcPct val="80000"/>
              </a:lnSpc>
              <a:spcBef>
                <a:spcPts val="0"/>
              </a:spcBef>
              <a:spcAft>
                <a:spcPts val="0"/>
              </a:spcAft>
              <a:buClr>
                <a:schemeClr val="lt1"/>
              </a:buClr>
              <a:buSzPts val="2300"/>
              <a:buFont typeface="Calibri"/>
              <a:buAutoNum type="arabicPeriod"/>
            </a:pPr>
            <a:r>
              <a:rPr lang="en-US" sz="2300">
                <a:solidFill>
                  <a:schemeClr val="lt1"/>
                </a:solidFill>
                <a:latin typeface="Calibri"/>
                <a:ea typeface="Calibri"/>
                <a:cs typeface="Calibri"/>
                <a:sym typeface="Calibri"/>
              </a:rPr>
              <a:t>Work with others in a spirit of mutual respect, collegiality and partnership to protect and promote the health and wellbeing of those being cared for, their families, carers, and the wider community.</a:t>
            </a:r>
            <a:endParaRPr sz="1900">
              <a:solidFill>
                <a:srgbClr val="000000"/>
              </a:solidFill>
            </a:endParaRPr>
          </a:p>
          <a:p>
            <a:pPr indent="-374650" lvl="0" marL="457200" rtl="0" algn="l">
              <a:lnSpc>
                <a:spcPct val="80000"/>
              </a:lnSpc>
              <a:spcBef>
                <a:spcPts val="0"/>
              </a:spcBef>
              <a:spcAft>
                <a:spcPts val="0"/>
              </a:spcAft>
              <a:buClr>
                <a:schemeClr val="lt1"/>
              </a:buClr>
              <a:buSzPts val="2300"/>
              <a:buFont typeface="Calibri"/>
              <a:buAutoNum type="arabicPeriod"/>
            </a:pPr>
            <a:r>
              <a:rPr lang="en-US" sz="2300">
                <a:solidFill>
                  <a:schemeClr val="lt1"/>
                </a:solidFill>
                <a:latin typeface="Calibri"/>
                <a:ea typeface="Calibri"/>
                <a:cs typeface="Calibri"/>
                <a:sym typeface="Calibri"/>
              </a:rPr>
              <a:t>Provide a high standard of practice and care at all times.</a:t>
            </a:r>
            <a:endParaRPr sz="1900">
              <a:solidFill>
                <a:srgbClr val="000000"/>
              </a:solidFill>
            </a:endParaRPr>
          </a:p>
          <a:p>
            <a:pPr indent="-374650" lvl="0" marL="457200" rtl="0" algn="l">
              <a:lnSpc>
                <a:spcPct val="80000"/>
              </a:lnSpc>
              <a:spcBef>
                <a:spcPts val="0"/>
              </a:spcBef>
              <a:spcAft>
                <a:spcPts val="0"/>
              </a:spcAft>
              <a:buClr>
                <a:schemeClr val="lt1"/>
              </a:buClr>
              <a:buSzPts val="2300"/>
              <a:buFont typeface="Calibri"/>
              <a:buAutoNum type="arabicPeriod"/>
            </a:pPr>
            <a:r>
              <a:rPr lang="en-US" sz="2300">
                <a:solidFill>
                  <a:schemeClr val="lt1"/>
                </a:solidFill>
                <a:latin typeface="Calibri"/>
                <a:ea typeface="Calibri"/>
                <a:cs typeface="Calibri"/>
                <a:sym typeface="Calibri"/>
              </a:rPr>
              <a:t>Be open and honest, act with integrity and uphold the reputation of the professions.</a:t>
            </a:r>
            <a:endParaRPr b="1" i="1" sz="2300">
              <a:solidFill>
                <a:schemeClr val="lt1"/>
              </a:solidFill>
              <a:latin typeface="Calibri"/>
              <a:ea typeface="Calibri"/>
              <a:cs typeface="Calibri"/>
              <a:sym typeface="Calibri"/>
            </a:endParaRPr>
          </a:p>
          <a:p>
            <a:pPr indent="0" lvl="0" marL="0" rtl="0" algn="l">
              <a:lnSpc>
                <a:spcPct val="80000"/>
              </a:lnSpc>
              <a:spcBef>
                <a:spcPts val="0"/>
              </a:spcBef>
              <a:spcAft>
                <a:spcPts val="0"/>
              </a:spcAft>
              <a:buClr>
                <a:srgbClr val="4F81BD"/>
              </a:buClr>
              <a:buSzPts val="1800"/>
              <a:buFont typeface="Arial"/>
              <a:buNone/>
            </a:pPr>
            <a:r>
              <a:t/>
            </a:r>
            <a:endParaRPr b="1" sz="2300">
              <a:solidFill>
                <a:schemeClr val="lt1"/>
              </a:solidFill>
              <a:latin typeface="Calibri"/>
              <a:ea typeface="Calibri"/>
              <a:cs typeface="Calibri"/>
              <a:sym typeface="Calibri"/>
            </a:endParaRPr>
          </a:p>
          <a:p>
            <a:pPr indent="0" lvl="0" marL="0" rtl="0" algn="l">
              <a:lnSpc>
                <a:spcPct val="95000"/>
              </a:lnSpc>
              <a:spcBef>
                <a:spcPts val="0"/>
              </a:spcBef>
              <a:spcAft>
                <a:spcPts val="800"/>
              </a:spcAft>
              <a:buSzPts val="935"/>
              <a:buNone/>
            </a:pPr>
            <a:r>
              <a:t/>
            </a:r>
            <a:endParaRPr sz="3600">
              <a:solidFill>
                <a:schemeClr val="lt1"/>
              </a:solidFill>
              <a:latin typeface="Calibri"/>
              <a:ea typeface="Calibri"/>
              <a:cs typeface="Calibri"/>
              <a:sym typeface="Calibri"/>
            </a:endParaRPr>
          </a:p>
        </p:txBody>
      </p:sp>
      <p:pic>
        <p:nvPicPr>
          <p:cNvPr id="188" name="Google Shape;188;g2f2bb4fd27a_0_6"/>
          <p:cNvPicPr preferRelativeResize="0"/>
          <p:nvPr/>
        </p:nvPicPr>
        <p:blipFill rotWithShape="1">
          <a:blip r:embed="rId4">
            <a:alphaModFix/>
          </a:blip>
          <a:srcRect b="0" l="0" r="0" t="0"/>
          <a:stretch/>
        </p:blipFill>
        <p:spPr>
          <a:xfrm>
            <a:off x="8130450" y="6180700"/>
            <a:ext cx="1013550" cy="6746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9BDE"/>
      </a:dk1>
      <a:lt1>
        <a:srgbClr val="FFFFFF"/>
      </a:lt1>
      <a:dk2>
        <a:srgbClr val="595959"/>
      </a:dk2>
      <a:lt2>
        <a:srgbClr val="EEEEEE"/>
      </a:lt2>
      <a:accent1>
        <a:srgbClr val="DC6F82"/>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2012-08-23T16:25:33Z</dcterms:created>
  <dc:creator>Carmel</dc:creator>
</cp:coreProperties>
</file>